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5" r:id="rId5"/>
  </p:sldMasterIdLst>
  <p:notesMasterIdLst>
    <p:notesMasterId r:id="rId11"/>
  </p:notesMasterIdLst>
  <p:sldIdLst>
    <p:sldId id="275" r:id="rId6"/>
    <p:sldId id="5752" r:id="rId7"/>
    <p:sldId id="5748" r:id="rId8"/>
    <p:sldId id="5749" r:id="rId9"/>
    <p:sldId id="575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6000"/>
    <a:srgbClr val="00415C"/>
    <a:srgbClr val="003E51"/>
    <a:srgbClr val="000000"/>
    <a:srgbClr val="C05131"/>
    <a:srgbClr val="E6E6E6"/>
    <a:srgbClr val="69B3E7"/>
    <a:srgbClr val="F1B434"/>
    <a:srgbClr val="DE9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0CC1C7-A637-4A32-8715-3A2E7F1889C3}" v="7" dt="2024-01-02T20:12:24.485"/>
    <p1510:client id="{32C19F2B-9B24-1288-C0E3-F953117F2390}" v="3" dt="2023-12-04T13:12:45.973"/>
    <p1510:client id="{48CAAF2F-09CF-49EF-A8F4-AB641DB0D75C}" v="104" dt="2023-11-28T18:56:07.662"/>
    <p1510:client id="{7E2DC38C-8591-4B08-B0E5-8038A87D2248}" v="1047" dt="2024-01-02T14:19:27.202"/>
    <p1510:client id="{9CEADE29-344C-45AA-9DAD-61D7020B5C57}" v="2" dt="2024-01-02T14:22:48.987"/>
    <p1510:client id="{C420D0DD-09F4-4D26-9365-EE8325042EDD}" v="1" dt="2023-12-04T13:13:33.925"/>
    <p1510:client id="{CEE8DEBB-58F7-4C3C-810D-ADE3E61B3769}" v="1" dt="2024-01-02T13:56:59.666"/>
    <p1510:client id="{E46BCD01-2FCA-4142-BFBF-73B26E1B13F9}" v="679" dt="2023-11-28T19:16:16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435D7-8BA3-487F-A54B-4AC848DC320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42913-6E3E-48B2-B235-17AB65A5B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8C8C53-E4F1-428D-9683-D7C50023CFF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035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46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05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27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6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hyperlink" Target="https://www.michigan.gov/som" TargetMode="Externa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2.xml"/><Relationship Id="rId7" Type="http://schemas.openxmlformats.org/officeDocument/2006/relationships/hyperlink" Target="https://www.michigan.gov/som" TargetMode="Externa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76A278-D56B-4D97-AC8B-6038BFD5CA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" r="5827" b="120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BC1FA9-B48E-4F0B-BC4A-812DDD0D5093}"/>
              </a:ext>
            </a:extLst>
          </p:cNvPr>
          <p:cNvSpPr/>
          <p:nvPr userDrawn="1"/>
        </p:nvSpPr>
        <p:spPr>
          <a:xfrm>
            <a:off x="1" y="4340711"/>
            <a:ext cx="12192000" cy="1778974"/>
          </a:xfrm>
          <a:prstGeom prst="rect">
            <a:avLst/>
          </a:prstGeom>
          <a:solidFill>
            <a:srgbClr val="003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6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B570E5-B6E5-40DB-A620-D7FA47AB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81A0-AEF0-4ADF-9673-BA46BAFA0A3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CBB9B1-BD7E-40A8-8E5D-AA526962F83E}"/>
              </a:ext>
            </a:extLst>
          </p:cNvPr>
          <p:cNvSpPr/>
          <p:nvPr userDrawn="1"/>
        </p:nvSpPr>
        <p:spPr>
          <a:xfrm>
            <a:off x="-1" y="5969971"/>
            <a:ext cx="12192001" cy="889487"/>
          </a:xfrm>
          <a:prstGeom prst="rect">
            <a:avLst/>
          </a:prstGeom>
          <a:solidFill>
            <a:srgbClr val="003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D8AEDB-3742-4661-945F-BA9398AE5821}"/>
              </a:ext>
            </a:extLst>
          </p:cNvPr>
          <p:cNvSpPr/>
          <p:nvPr userDrawn="1"/>
        </p:nvSpPr>
        <p:spPr>
          <a:xfrm>
            <a:off x="0" y="995083"/>
            <a:ext cx="12192000" cy="152399"/>
          </a:xfrm>
          <a:prstGeom prst="rect">
            <a:avLst/>
          </a:prstGeom>
          <a:solidFill>
            <a:srgbClr val="003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95216B-39B0-4747-B9C1-79EED45D42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582" y="5862764"/>
            <a:ext cx="3385978" cy="11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C33311-FFC9-4B8F-B07A-F20A77BA93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79" y="0"/>
            <a:ext cx="12208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4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2033877"/>
              </p:ext>
            </p:extLst>
          </p:nvPr>
        </p:nvGraphicFramePr>
        <p:xfrm>
          <a:off x="2161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B85DBB5-0368-412E-8BF3-43EA9AD9FB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61977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41" b="0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EFC6D8-FD50-48DC-A2D6-74740B5C9BE3}"/>
              </a:ext>
            </a:extLst>
          </p:cNvPr>
          <p:cNvSpPr/>
          <p:nvPr userDrawn="1"/>
        </p:nvSpPr>
        <p:spPr>
          <a:xfrm>
            <a:off x="4320" y="2"/>
            <a:ext cx="12187679" cy="6858000"/>
          </a:xfrm>
          <a:prstGeom prst="rect">
            <a:avLst/>
          </a:prstGeom>
          <a:solidFill>
            <a:srgbClr val="28807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97" tIns="46649" rIns="93297" bIns="46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 err="1">
              <a:solidFill>
                <a:schemeClr val="tx1"/>
              </a:solidFill>
            </a:endParaRPr>
          </a:p>
        </p:txBody>
      </p:sp>
      <p:sp>
        <p:nvSpPr>
          <p:cNvPr id="2" name="TitleRectangle"/>
          <p:cNvSpPr>
            <a:spLocks/>
          </p:cNvSpPr>
          <p:nvPr userDrawn="1"/>
        </p:nvSpPr>
        <p:spPr bwMode="white">
          <a:xfrm>
            <a:off x="2837961" y="1"/>
            <a:ext cx="9356199" cy="4048475"/>
          </a:xfrm>
          <a:prstGeom prst="rect">
            <a:avLst/>
          </a:prstGeom>
          <a:solidFill>
            <a:srgbClr val="22222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32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3085967" y="1463556"/>
            <a:ext cx="8478152" cy="31402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x-none" sz="2041" b="0" baseline="0">
                <a:solidFill>
                  <a:srgbClr val="28807C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x-none" noProof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085967" y="3182434"/>
            <a:ext cx="8478152" cy="31402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428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x-none" noProof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85967" y="3650596"/>
            <a:ext cx="8478152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x-none" sz="1428" baseline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5" name="doc id" hidden="1"/>
          <p:cNvSpPr txBox="1">
            <a:spLocks noChangeArrowheads="1"/>
          </p:cNvSpPr>
          <p:nvPr userDrawn="1"/>
        </p:nvSpPr>
        <p:spPr bwMode="white">
          <a:xfrm>
            <a:off x="11487911" y="37256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 lang="x-none"/>
            </a:pP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3085968" y="6535889"/>
            <a:ext cx="4822214" cy="25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 eaLnBrk="0" hangingPunct="0"/>
            <a:r>
              <a:rPr lang="x-none" sz="816" baseline="0">
                <a:solidFill>
                  <a:srgbClr val="FFFFFF"/>
                </a:solidFill>
                <a:latin typeface="+mn-lt"/>
              </a:rPr>
              <a:t>CONFIDENTIAL AND PROPRIETARY</a:t>
            </a:r>
          </a:p>
          <a:p>
            <a:pPr defTabSz="821202" eaLnBrk="0" hangingPunct="0"/>
            <a:r>
              <a:rPr lang="x-none" sz="816" baseline="0">
                <a:solidFill>
                  <a:srgbClr val="FFFFFF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  <p:pic>
        <p:nvPicPr>
          <p:cNvPr id="18" name="Picture 541" descr="Michigan.gov">
            <a:hlinkClick r:id="rId6"/>
            <a:extLst>
              <a:ext uri="{FF2B5EF4-FFF2-40B4-BE49-F238E27FC236}">
                <a16:creationId xmlns:a16="http://schemas.microsoft.com/office/drawing/2014/main" id="{D9B3FF89-03E9-484B-B9CF-54FDB57C03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967" y="2340973"/>
            <a:ext cx="1865975" cy="4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08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1678468"/>
              </p:ext>
            </p:extLst>
          </p:nvPr>
        </p:nvGraphicFramePr>
        <p:xfrm>
          <a:off x="2161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24" imgH="526" progId="TCLayout.ActiveDocument.1">
                  <p:embed/>
                </p:oleObj>
              </mc:Choice>
              <mc:Fallback>
                <p:oleObj name="think-cell Slide" r:id="rId5" imgW="524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1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11652053" y="6639225"/>
            <a:ext cx="130847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fld id="{42C328C1-A84F-4A39-A664-DBA00541A8C6}" type="slidenum">
              <a:rPr lang="x-none" sz="816" baseline="0" smtClean="0">
                <a:solidFill>
                  <a:srgbClr val="808080"/>
                </a:solidFill>
                <a:latin typeface="+mn-lt"/>
              </a:rPr>
              <a:pPr/>
              <a:t>‹#›</a:t>
            </a:fld>
            <a:endParaRPr lang="x-none" sz="816" baseline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9" name="SlideLogoText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10465075" y="6639225"/>
            <a:ext cx="1050047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x-none" sz="816" baseline="0">
                <a:solidFill>
                  <a:srgbClr val="808080"/>
                </a:solidFill>
                <a:latin typeface="+mn-lt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10995479" y="51834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x-none" sz="816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45D8E8-1FD1-4E37-8B7B-340D546AB59E}"/>
              </a:ext>
            </a:extLst>
          </p:cNvPr>
          <p:cNvSpPr/>
          <p:nvPr userDrawn="1"/>
        </p:nvSpPr>
        <p:spPr>
          <a:xfrm>
            <a:off x="1" y="6391513"/>
            <a:ext cx="12192000" cy="466487"/>
          </a:xfrm>
          <a:prstGeom prst="rect">
            <a:avLst/>
          </a:prstGeom>
          <a:solidFill>
            <a:srgbClr val="22222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97" tIns="46649" rIns="93297" bIns="46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 err="1">
              <a:solidFill>
                <a:schemeClr val="tx1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EF9FCF8D-313E-42DF-9D90-8DB0ED56903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652053" y="6677368"/>
            <a:ext cx="130847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fld id="{42C328C1-A84F-4A39-A664-DBA00541A8C6}" type="slidenum">
              <a:rPr lang="x-none" sz="816" baseline="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x-none" sz="816" baseline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SlideLogoText">
            <a:extLst>
              <a:ext uri="{FF2B5EF4-FFF2-40B4-BE49-F238E27FC236}">
                <a16:creationId xmlns:a16="http://schemas.microsoft.com/office/drawing/2014/main" id="{EFDA50CF-8CAA-4A39-B70C-4B8F557366C3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8800048" y="6677368"/>
            <a:ext cx="2715075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en-US" sz="816" b="0" baseline="0">
                <a:solidFill>
                  <a:schemeClr val="bg1"/>
                </a:solidFill>
                <a:latin typeface="+mn-lt"/>
              </a:rPr>
              <a:t>Michigan Department of Labor and Economic Opportunity</a:t>
            </a:r>
            <a:endParaRPr lang="x-none" sz="816" b="0" baseline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Picture 541" descr="Michigan.gov">
            <a:hlinkClick r:id="rId7"/>
            <a:extLst>
              <a:ext uri="{FF2B5EF4-FFF2-40B4-BE49-F238E27FC236}">
                <a16:creationId xmlns:a16="http://schemas.microsoft.com/office/drawing/2014/main" id="{7E099D83-CB3E-4028-B30F-03EB664B5C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6" y="6476010"/>
            <a:ext cx="1119584" cy="27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769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13" Type="http://schemas.openxmlformats.org/officeDocument/2006/relationships/tags" Target="../tags/tag10.xml"/><Relationship Id="rId18" Type="http://schemas.openxmlformats.org/officeDocument/2006/relationships/tags" Target="../tags/tag15.xml"/><Relationship Id="rId3" Type="http://schemas.openxmlformats.org/officeDocument/2006/relationships/theme" Target="../theme/theme2.xml"/><Relationship Id="rId21" Type="http://schemas.openxmlformats.org/officeDocument/2006/relationships/oleObject" Target="../embeddings/oleObject1.bin"/><Relationship Id="rId7" Type="http://schemas.openxmlformats.org/officeDocument/2006/relationships/tags" Target="../tags/tag4.xml"/><Relationship Id="rId12" Type="http://schemas.openxmlformats.org/officeDocument/2006/relationships/tags" Target="../tags/tag9.xml"/><Relationship Id="rId17" Type="http://schemas.openxmlformats.org/officeDocument/2006/relationships/tags" Target="../tags/tag14.xml"/><Relationship Id="rId2" Type="http://schemas.openxmlformats.org/officeDocument/2006/relationships/slideLayout" Target="../slideLayouts/slideLayout5.xml"/><Relationship Id="rId16" Type="http://schemas.openxmlformats.org/officeDocument/2006/relationships/tags" Target="../tags/tag13.xml"/><Relationship Id="rId20" Type="http://schemas.openxmlformats.org/officeDocument/2006/relationships/tags" Target="../tags/tag17.xml"/><Relationship Id="rId1" Type="http://schemas.openxmlformats.org/officeDocument/2006/relationships/slideLayout" Target="../slideLayouts/slideLayout4.xml"/><Relationship Id="rId6" Type="http://schemas.openxmlformats.org/officeDocument/2006/relationships/tags" Target="../tags/tag3.xml"/><Relationship Id="rId11" Type="http://schemas.openxmlformats.org/officeDocument/2006/relationships/tags" Target="../tags/tag8.xml"/><Relationship Id="rId5" Type="http://schemas.openxmlformats.org/officeDocument/2006/relationships/tags" Target="../tags/tag2.xml"/><Relationship Id="rId15" Type="http://schemas.openxmlformats.org/officeDocument/2006/relationships/tags" Target="../tags/tag12.xml"/><Relationship Id="rId10" Type="http://schemas.openxmlformats.org/officeDocument/2006/relationships/tags" Target="../tags/tag7.xml"/><Relationship Id="rId19" Type="http://schemas.openxmlformats.org/officeDocument/2006/relationships/tags" Target="../tags/tag16.xml"/><Relationship Id="rId4" Type="http://schemas.openxmlformats.org/officeDocument/2006/relationships/tags" Target="../tags/tag1.xml"/><Relationship Id="rId9" Type="http://schemas.openxmlformats.org/officeDocument/2006/relationships/tags" Target="../tags/tag6.xml"/><Relationship Id="rId14" Type="http://schemas.openxmlformats.org/officeDocument/2006/relationships/tags" Target="../tags/tag11.xml"/><Relationship Id="rId22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AE4CDA-BF10-4036-A75E-7712DE2F8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7DCCA-4BC4-499C-A638-4660D8D05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653F0-9614-4D84-903B-ADC8C950F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A81A0-AEF0-4ADF-9673-BA46BAFA0A3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D7F26-D52F-40C7-8347-67AE841D38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15416-FB9E-4D4E-AF22-1B6890DB6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B2426-DC24-42F7-B0A5-A4F0C3916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5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9" r:id="rId2"/>
    <p:sldLayoutId id="21474836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80713466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5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41" b="0" i="0" baseline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34" name="Working Draft"/>
          <p:cNvSpPr txBox="1">
            <a:spLocks noChangeArrowheads="1"/>
          </p:cNvSpPr>
          <p:nvPr/>
        </p:nvSpPr>
        <p:spPr bwMode="gray">
          <a:xfrm rot="5400000">
            <a:off x="11073110" y="1979059"/>
            <a:ext cx="2047725" cy="9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612" baseline="0">
                <a:solidFill>
                  <a:srgbClr val="808080"/>
                </a:solidFill>
                <a:latin typeface="+mn-lt"/>
                <a:ea typeface="+mn-ea"/>
              </a:rPr>
              <a:t>Last Modified 10/19/2017 9:23 PM Central Standard Time</a:t>
            </a:r>
            <a:endParaRPr lang="x-none" sz="1632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035" name="Printed"/>
          <p:cNvSpPr txBox="1">
            <a:spLocks noChangeArrowheads="1"/>
          </p:cNvSpPr>
          <p:nvPr/>
        </p:nvSpPr>
        <p:spPr bwMode="gray">
          <a:xfrm rot="5400000">
            <a:off x="11206406" y="4197039"/>
            <a:ext cx="1781129" cy="9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612" baseline="0">
                <a:solidFill>
                  <a:srgbClr val="808080"/>
                </a:solidFill>
                <a:latin typeface="+mn-lt"/>
                <a:ea typeface="+mn-ea"/>
              </a:rPr>
              <a:t>Printed 12/2/2016 8:13 AM Central Standard Time</a:t>
            </a:r>
            <a:endParaRPr lang="x-none" sz="1632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7" y="234865"/>
            <a:ext cx="11725484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x-none" noProof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1986" y="77304"/>
            <a:ext cx="511939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816" cap="all" baseline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87" y="566137"/>
            <a:ext cx="11725484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lang="x-none" sz="1632" baseline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</a:p>
        </p:txBody>
      </p:sp>
      <p:grpSp>
        <p:nvGrpSpPr>
          <p:cNvPr id="4" name="Slide Elements" hidden="1"/>
          <p:cNvGrpSpPr/>
          <p:nvPr userDrawn="1"/>
        </p:nvGrpSpPr>
        <p:grpSpPr bwMode="gray">
          <a:xfrm>
            <a:off x="161987" y="6432273"/>
            <a:ext cx="11725484" cy="333805"/>
            <a:chOff x="119063" y="6304223"/>
            <a:chExt cx="8618537" cy="327160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19063" y="6304223"/>
              <a:ext cx="8618537" cy="125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 lang="x-none"/>
              </a:pPr>
              <a:r>
                <a:rPr lang="x-none" sz="816" baseline="0">
                  <a:solidFill>
                    <a:srgbClr val="808080"/>
                  </a:solidFill>
                  <a:latin typeface="+mn-lt"/>
                  <a:ea typeface="+mn-ea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19063" y="6505836"/>
              <a:ext cx="7200000" cy="125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x-none" sz="816" baseline="0">
                  <a:solidFill>
                    <a:srgbClr val="808080"/>
                  </a:solidFill>
                  <a:latin typeface="+mn-lt"/>
                  <a:ea typeface="+mn-ea"/>
                </a:rPr>
                <a:t>SOURCE 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07" y="1270343"/>
            <a:ext cx="5801188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632" b="1" baseline="0">
                  <a:solidFill>
                    <a:srgbClr val="000000"/>
                  </a:solidFill>
                  <a:latin typeface="+mn-lt"/>
                  <a:ea typeface="+mn-ea"/>
                </a:rPr>
                <a:t>Title</a:t>
              </a:r>
            </a:p>
            <a:p>
              <a:r>
                <a:rPr lang="x-none" sz="1632" baseline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/>
        </p:nvGrpSpPr>
        <p:grpSpPr bwMode="gray">
          <a:xfrm>
            <a:off x="11394697" y="291555"/>
            <a:ext cx="492770" cy="156360"/>
            <a:chOff x="8378576" y="285750"/>
            <a:chExt cx="362199" cy="153247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78576" y="285750"/>
              <a:ext cx="362199" cy="15324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>
                <a:buClr>
                  <a:srgbClr val="002960"/>
                </a:buClr>
              </a:pPr>
              <a:r>
                <a:rPr lang="x-none" sz="816" baseline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8576" y="285750"/>
              <a:ext cx="0" cy="153247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8576" y="438997"/>
              <a:ext cx="362199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 userDrawn="1"/>
        </p:nvSpPr>
        <p:spPr>
          <a:xfrm>
            <a:off x="11576461" y="6455860"/>
            <a:ext cx="62200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32" baseline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3" name="doc id" hidden="1"/>
          <p:cNvSpPr>
            <a:spLocks noChangeArrowheads="1"/>
          </p:cNvSpPr>
          <p:nvPr userDrawn="1"/>
        </p:nvSpPr>
        <p:spPr bwMode="auto">
          <a:xfrm>
            <a:off x="10995479" y="51834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x-none" sz="816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grpSp>
        <p:nvGrpSpPr>
          <p:cNvPr id="26" name="LegendBoxes" hidden="1"/>
          <p:cNvGrpSpPr/>
          <p:nvPr userDrawn="1"/>
        </p:nvGrpSpPr>
        <p:grpSpPr bwMode="gray">
          <a:xfrm>
            <a:off x="10768449" y="285076"/>
            <a:ext cx="875496" cy="1021522"/>
            <a:chOff x="7835905" y="279400"/>
            <a:chExt cx="643513" cy="1001186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632" baseline="0">
                <a:latin typeface="+mn-lt"/>
                <a:ea typeface="+mn-ea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632" baseline="0">
                <a:latin typeface="+mn-lt"/>
                <a:ea typeface="+mn-ea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632" baseline="0">
                <a:latin typeface="+mn-lt"/>
                <a:ea typeface="+mn-ea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632" baseline="0">
                <a:latin typeface="+mn-lt"/>
                <a:ea typeface="+mn-ea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38951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x-none" sz="1224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38951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x-none" sz="1224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38951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x-none" sz="1224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38951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x-none" sz="1224" baseline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5" name="LegendLines" hidden="1"/>
          <p:cNvGrpSpPr/>
          <p:nvPr userDrawn="1"/>
        </p:nvGrpSpPr>
        <p:grpSpPr bwMode="gray">
          <a:xfrm>
            <a:off x="10349684" y="285076"/>
            <a:ext cx="1294495" cy="749405"/>
            <a:chOff x="7540629" y="279400"/>
            <a:chExt cx="951487" cy="734486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sz="1632" baseline="0">
                <a:latin typeface="+mn-lt"/>
                <a:ea typeface="+mn-ea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sz="1632" baseline="0">
                <a:latin typeface="+mn-lt"/>
                <a:ea typeface="+mn-ea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sz="1632" baseline="0">
                <a:latin typeface="+mn-lt"/>
                <a:ea typeface="+mn-ea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389512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x-none" sz="1224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389512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x-none" sz="1224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389512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x-none" sz="1224" baseline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42" name="LegendMoons" hidden="1"/>
          <p:cNvGrpSpPr/>
          <p:nvPr userDrawn="1"/>
        </p:nvGrpSpPr>
        <p:grpSpPr bwMode="gray">
          <a:xfrm>
            <a:off x="10677736" y="255920"/>
            <a:ext cx="966208" cy="1333054"/>
            <a:chOff x="7769225" y="250825"/>
            <a:chExt cx="710188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632" baseline="0">
                  <a:latin typeface="+mn-lt"/>
                  <a:ea typeface="+mn-ea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632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632" baseline="0">
                  <a:latin typeface="+mn-lt"/>
                  <a:ea typeface="+mn-ea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632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632" baseline="0">
                  <a:latin typeface="+mn-lt"/>
                  <a:ea typeface="+mn-ea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632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632" baseline="0">
                  <a:latin typeface="+mn-lt"/>
                  <a:ea typeface="+mn-ea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632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632" baseline="0">
                  <a:latin typeface="+mn-lt"/>
                  <a:ea typeface="+mn-ea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632" baseline="0">
                  <a:latin typeface="+mn-lt"/>
                  <a:ea typeface="+mn-ea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38951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x-none" sz="1224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38951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x-none" sz="1224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38951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x-none" sz="1224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38951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x-none" sz="1224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38951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x-none" sz="1224" baseline="0">
                  <a:latin typeface="+mn-lt"/>
                  <a:ea typeface="+mn-ea"/>
                </a:rPr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284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lang="x-none" sz="2041" b="0" baseline="0">
          <a:solidFill>
            <a:srgbClr val="28807C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428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428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428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428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428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4230AD-07A1-42DB-9A06-B9EA8A6135CB}"/>
              </a:ext>
            </a:extLst>
          </p:cNvPr>
          <p:cNvSpPr/>
          <p:nvPr/>
        </p:nvSpPr>
        <p:spPr>
          <a:xfrm>
            <a:off x="0" y="4600711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Michigan Rehabilitation Services </a:t>
            </a:r>
            <a:r>
              <a:rPr lang="en-US" sz="28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r>
              <a:rPr lang="en-US" sz="3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MRS</a:t>
            </a:r>
            <a:endParaRPr lang="en-US" sz="3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Michigan Department of Labor and Economic Opportunity </a:t>
            </a:r>
            <a:br>
              <a: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and Training</a:t>
            </a:r>
          </a:p>
        </p:txBody>
      </p:sp>
    </p:spTree>
    <p:extLst>
      <p:ext uri="{BB962C8B-B14F-4D97-AF65-F5344CB8AC3E}">
        <p14:creationId xmlns:p14="http://schemas.microsoft.com/office/powerpoint/2010/main" val="337427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C9630BE-5ED1-4915-A451-2EDFF22FE6F0}"/>
              </a:ext>
            </a:extLst>
          </p:cNvPr>
          <p:cNvGrpSpPr/>
          <p:nvPr/>
        </p:nvGrpSpPr>
        <p:grpSpPr>
          <a:xfrm>
            <a:off x="-1" y="4121"/>
            <a:ext cx="12192001" cy="975710"/>
            <a:chOff x="-1" y="4121"/>
            <a:chExt cx="12192001" cy="97571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CB2158D-DE91-4B0F-9E06-8BA40E6B4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64040"/>
              <a:ext cx="12192000" cy="815791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384678-01C4-49ED-BB52-10F531F4057B}"/>
                </a:ext>
              </a:extLst>
            </p:cNvPr>
            <p:cNvSpPr/>
            <p:nvPr/>
          </p:nvSpPr>
          <p:spPr>
            <a:xfrm>
              <a:off x="-1" y="4121"/>
              <a:ext cx="12192001" cy="143891"/>
            </a:xfrm>
            <a:prstGeom prst="rect">
              <a:avLst/>
            </a:prstGeom>
            <a:solidFill>
              <a:srgbClr val="003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5FE948-0FC3-4A37-99B6-98735C22E2CC}"/>
              </a:ext>
            </a:extLst>
          </p:cNvPr>
          <p:cNvGrpSpPr/>
          <p:nvPr/>
        </p:nvGrpSpPr>
        <p:grpSpPr>
          <a:xfrm>
            <a:off x="371362" y="6317176"/>
            <a:ext cx="3618866" cy="246221"/>
            <a:chOff x="142762" y="6177821"/>
            <a:chExt cx="3618866" cy="24622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A2D3783-CD8D-4D0C-81F4-E74B2B4621A1}"/>
                </a:ext>
              </a:extLst>
            </p:cNvPr>
            <p:cNvGrpSpPr/>
            <p:nvPr/>
          </p:nvGrpSpPr>
          <p:grpSpPr>
            <a:xfrm>
              <a:off x="142762" y="6177821"/>
              <a:ext cx="3618866" cy="246221"/>
              <a:chOff x="4130301" y="6027363"/>
              <a:chExt cx="3618866" cy="246221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9B1B7D5-3590-4EC6-AD08-1FCB3187881E}"/>
                  </a:ext>
                </a:extLst>
              </p:cNvPr>
              <p:cNvSpPr txBox="1"/>
              <p:nvPr/>
            </p:nvSpPr>
            <p:spPr>
              <a:xfrm>
                <a:off x="5096315" y="6027363"/>
                <a:ext cx="265285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MICHIGAN REHABILITATION SERVICES</a:t>
                </a:r>
              </a:p>
            </p:txBody>
          </p:sp>
          <p:pic>
            <p:nvPicPr>
              <p:cNvPr id="8" name="Picture 7" descr="MRSlogoColor1">
                <a:extLst>
                  <a:ext uri="{FF2B5EF4-FFF2-40B4-BE49-F238E27FC236}">
                    <a16:creationId xmlns:a16="http://schemas.microsoft.com/office/drawing/2014/main" id="{646B1B6C-5AF0-4868-BDBF-A60E4720A176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0301" y="6037841"/>
                <a:ext cx="84582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499195C-D3A3-4889-A172-FFF9ED8C30B5}"/>
                </a:ext>
              </a:extLst>
            </p:cNvPr>
            <p:cNvCxnSpPr>
              <a:cxnSpLocks/>
            </p:cNvCxnSpPr>
            <p:nvPr/>
          </p:nvCxnSpPr>
          <p:spPr>
            <a:xfrm>
              <a:off x="1104503" y="6184251"/>
              <a:ext cx="0" cy="228600"/>
            </a:xfrm>
            <a:prstGeom prst="line">
              <a:avLst/>
            </a:prstGeom>
            <a:ln w="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5EA2055-3DE6-4C48-88EC-E8FE9FADEF4B}"/>
              </a:ext>
            </a:extLst>
          </p:cNvPr>
          <p:cNvSpPr txBox="1"/>
          <p:nvPr/>
        </p:nvSpPr>
        <p:spPr>
          <a:xfrm>
            <a:off x="732163" y="436693"/>
            <a:ext cx="1072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MRS Performance </a:t>
            </a:r>
            <a:r>
              <a:rPr lang="en-US" sz="2800" b="1">
                <a:solidFill>
                  <a:srgbClr val="003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New VR Applications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C04F0B-8A84-46F6-883B-82EC18A56928}"/>
              </a:ext>
            </a:extLst>
          </p:cNvPr>
          <p:cNvGrpSpPr/>
          <p:nvPr/>
        </p:nvGrpSpPr>
        <p:grpSpPr>
          <a:xfrm>
            <a:off x="358031" y="531777"/>
            <a:ext cx="374132" cy="333051"/>
            <a:chOff x="358031" y="1336999"/>
            <a:chExt cx="374132" cy="33305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7843CF-7B29-46D5-B612-82D8B56D330A}"/>
                </a:ext>
              </a:extLst>
            </p:cNvPr>
            <p:cNvSpPr/>
            <p:nvPr/>
          </p:nvSpPr>
          <p:spPr>
            <a:xfrm>
              <a:off x="358031" y="1336999"/>
              <a:ext cx="374132" cy="333051"/>
            </a:xfrm>
            <a:prstGeom prst="rect">
              <a:avLst/>
            </a:prstGeom>
            <a:solidFill>
              <a:srgbClr val="003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 descr="Exponential Graph with solid fill">
              <a:extLst>
                <a:ext uri="{FF2B5EF4-FFF2-40B4-BE49-F238E27FC236}">
                  <a16:creationId xmlns:a16="http://schemas.microsoft.com/office/drawing/2014/main" id="{F07269E0-12AB-4234-A4B6-A78ED58EE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4813" y="1356903"/>
              <a:ext cx="293241" cy="293241"/>
            </a:xfrm>
            <a:prstGeom prst="rect">
              <a:avLst/>
            </a:prstGeom>
          </p:spPr>
        </p:pic>
      </p:grp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47442F0-0DBE-274D-694C-B4125007F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608596"/>
              </p:ext>
            </p:extLst>
          </p:nvPr>
        </p:nvGraphicFramePr>
        <p:xfrm>
          <a:off x="9298329" y="1244278"/>
          <a:ext cx="2774040" cy="472102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72459">
                  <a:extLst>
                    <a:ext uri="{9D8B030D-6E8A-4147-A177-3AD203B41FA5}">
                      <a16:colId xmlns:a16="http://schemas.microsoft.com/office/drawing/2014/main" val="3068858585"/>
                    </a:ext>
                  </a:extLst>
                </a:gridCol>
                <a:gridCol w="801581">
                  <a:extLst>
                    <a:ext uri="{9D8B030D-6E8A-4147-A177-3AD203B41FA5}">
                      <a16:colId xmlns:a16="http://schemas.microsoft.com/office/drawing/2014/main" val="4293638927"/>
                    </a:ext>
                  </a:extLst>
                </a:gridCol>
              </a:tblGrid>
              <a:tr h="80140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/>
                        <a:t>Year-to-date (YTD) </a:t>
                      </a:r>
                    </a:p>
                    <a:p>
                      <a:pPr algn="ctr"/>
                      <a:r>
                        <a:rPr lang="en-US" sz="1400"/>
                        <a:t>Cumulative Totals – New Applications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068892"/>
                  </a:ext>
                </a:extLst>
              </a:tr>
              <a:tr h="378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/>
                        <a:t>Fiscal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/>
                        <a:t>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24271"/>
                  </a:ext>
                </a:extLst>
              </a:tr>
              <a:tr h="3351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FY24 (Oct-Dec):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1"/>
                        <a:t>3,999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438662"/>
                  </a:ext>
                </a:extLst>
              </a:tr>
              <a:tr h="568271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FY23 (Oct-Dec):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FY23 Year End: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3,493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14,428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089726"/>
                  </a:ext>
                </a:extLst>
              </a:tr>
              <a:tr h="67027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FY22 (Oct-Dec):</a:t>
                      </a:r>
                    </a:p>
                    <a:p>
                      <a:pPr algn="ctr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FY22 Year End: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3,198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13,352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9306444"/>
                  </a:ext>
                </a:extLst>
              </a:tr>
              <a:tr h="6702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FY21 (Oct-Dec):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FY21 Year End: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2,453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11,159 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755724"/>
                  </a:ext>
                </a:extLst>
              </a:tr>
              <a:tr h="626556"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FY20 </a:t>
                      </a:r>
                      <a:r>
                        <a:rPr lang="en-US" sz="1400"/>
                        <a:t>(Oct-Dec)</a:t>
                      </a:r>
                      <a:r>
                        <a:rPr lang="en-US" sz="1400" b="0"/>
                        <a:t>:</a:t>
                      </a:r>
                    </a:p>
                    <a:p>
                      <a:pPr algn="ctr"/>
                      <a:r>
                        <a:rPr lang="en-US" sz="1400" b="0"/>
                        <a:t>FY20 Year End: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4,318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11,455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359321"/>
                  </a:ext>
                </a:extLst>
              </a:tr>
              <a:tr h="67027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FY19 (Oct-Dec):</a:t>
                      </a:r>
                    </a:p>
                    <a:p>
                      <a:pPr algn="ctr"/>
                      <a:r>
                        <a:rPr lang="en-US" sz="1400"/>
                        <a:t>FY19 Year End: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3,948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16,514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52967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B7983A0-D14A-BDB5-150B-97A1030EC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82521"/>
            <a:ext cx="9298330" cy="462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63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C9630BE-5ED1-4915-A451-2EDFF22FE6F0}"/>
              </a:ext>
            </a:extLst>
          </p:cNvPr>
          <p:cNvGrpSpPr/>
          <p:nvPr/>
        </p:nvGrpSpPr>
        <p:grpSpPr>
          <a:xfrm>
            <a:off x="-1" y="4121"/>
            <a:ext cx="12192001" cy="975710"/>
            <a:chOff x="-1" y="4121"/>
            <a:chExt cx="12192001" cy="97571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CB2158D-DE91-4B0F-9E06-8BA40E6B4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64040"/>
              <a:ext cx="12192000" cy="815791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384678-01C4-49ED-BB52-10F531F4057B}"/>
                </a:ext>
              </a:extLst>
            </p:cNvPr>
            <p:cNvSpPr/>
            <p:nvPr/>
          </p:nvSpPr>
          <p:spPr>
            <a:xfrm>
              <a:off x="-1" y="4121"/>
              <a:ext cx="12192001" cy="143891"/>
            </a:xfrm>
            <a:prstGeom prst="rect">
              <a:avLst/>
            </a:prstGeom>
            <a:solidFill>
              <a:srgbClr val="003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5FE948-0FC3-4A37-99B6-98735C22E2CC}"/>
              </a:ext>
            </a:extLst>
          </p:cNvPr>
          <p:cNvGrpSpPr/>
          <p:nvPr/>
        </p:nvGrpSpPr>
        <p:grpSpPr>
          <a:xfrm>
            <a:off x="371362" y="6317176"/>
            <a:ext cx="3618866" cy="246221"/>
            <a:chOff x="142762" y="6177821"/>
            <a:chExt cx="3618866" cy="24622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A2D3783-CD8D-4D0C-81F4-E74B2B4621A1}"/>
                </a:ext>
              </a:extLst>
            </p:cNvPr>
            <p:cNvGrpSpPr/>
            <p:nvPr/>
          </p:nvGrpSpPr>
          <p:grpSpPr>
            <a:xfrm>
              <a:off x="142762" y="6177821"/>
              <a:ext cx="3618866" cy="246221"/>
              <a:chOff x="4130301" y="6027363"/>
              <a:chExt cx="3618866" cy="246221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9B1B7D5-3590-4EC6-AD08-1FCB3187881E}"/>
                  </a:ext>
                </a:extLst>
              </p:cNvPr>
              <p:cNvSpPr txBox="1"/>
              <p:nvPr/>
            </p:nvSpPr>
            <p:spPr>
              <a:xfrm>
                <a:off x="5096315" y="6027363"/>
                <a:ext cx="265285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MICHIGAN REHABILITATION SERVICES</a:t>
                </a:r>
              </a:p>
            </p:txBody>
          </p:sp>
          <p:pic>
            <p:nvPicPr>
              <p:cNvPr id="8" name="Picture 7" descr="MRSlogoColor1">
                <a:extLst>
                  <a:ext uri="{FF2B5EF4-FFF2-40B4-BE49-F238E27FC236}">
                    <a16:creationId xmlns:a16="http://schemas.microsoft.com/office/drawing/2014/main" id="{646B1B6C-5AF0-4868-BDBF-A60E4720A176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0301" y="6037841"/>
                <a:ext cx="84582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499195C-D3A3-4889-A172-FFF9ED8C30B5}"/>
                </a:ext>
              </a:extLst>
            </p:cNvPr>
            <p:cNvCxnSpPr>
              <a:cxnSpLocks/>
            </p:cNvCxnSpPr>
            <p:nvPr/>
          </p:nvCxnSpPr>
          <p:spPr>
            <a:xfrm>
              <a:off x="1104503" y="6184251"/>
              <a:ext cx="0" cy="228600"/>
            </a:xfrm>
            <a:prstGeom prst="line">
              <a:avLst/>
            </a:prstGeom>
            <a:ln w="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5EA2055-3DE6-4C48-88EC-E8FE9FADEF4B}"/>
              </a:ext>
            </a:extLst>
          </p:cNvPr>
          <p:cNvSpPr txBox="1"/>
          <p:nvPr/>
        </p:nvSpPr>
        <p:spPr>
          <a:xfrm>
            <a:off x="732163" y="436693"/>
            <a:ext cx="1072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MRS Performance – Eligibility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C04F0B-8A84-46F6-883B-82EC18A56928}"/>
              </a:ext>
            </a:extLst>
          </p:cNvPr>
          <p:cNvGrpSpPr/>
          <p:nvPr/>
        </p:nvGrpSpPr>
        <p:grpSpPr>
          <a:xfrm>
            <a:off x="358031" y="531777"/>
            <a:ext cx="374132" cy="333051"/>
            <a:chOff x="358031" y="1336999"/>
            <a:chExt cx="374132" cy="33305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7843CF-7B29-46D5-B612-82D8B56D330A}"/>
                </a:ext>
              </a:extLst>
            </p:cNvPr>
            <p:cNvSpPr/>
            <p:nvPr/>
          </p:nvSpPr>
          <p:spPr>
            <a:xfrm>
              <a:off x="358031" y="1336999"/>
              <a:ext cx="374132" cy="333051"/>
            </a:xfrm>
            <a:prstGeom prst="rect">
              <a:avLst/>
            </a:prstGeom>
            <a:solidFill>
              <a:srgbClr val="003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 descr="Exponential Graph with solid fill">
              <a:extLst>
                <a:ext uri="{FF2B5EF4-FFF2-40B4-BE49-F238E27FC236}">
                  <a16:creationId xmlns:a16="http://schemas.microsoft.com/office/drawing/2014/main" id="{F07269E0-12AB-4234-A4B6-A78ED58EE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4813" y="1356903"/>
              <a:ext cx="293241" cy="293241"/>
            </a:xfrm>
            <a:prstGeom prst="rect">
              <a:avLst/>
            </a:prstGeom>
          </p:spPr>
        </p:pic>
      </p:grp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2B49F884-CE78-909F-BEA0-C7968C703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143238"/>
              </p:ext>
            </p:extLst>
          </p:nvPr>
        </p:nvGraphicFramePr>
        <p:xfrm>
          <a:off x="9047544" y="1215341"/>
          <a:ext cx="3026137" cy="472286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50100">
                  <a:extLst>
                    <a:ext uri="{9D8B030D-6E8A-4147-A177-3AD203B41FA5}">
                      <a16:colId xmlns:a16="http://schemas.microsoft.com/office/drawing/2014/main" val="3068858585"/>
                    </a:ext>
                  </a:extLst>
                </a:gridCol>
                <a:gridCol w="876037">
                  <a:extLst>
                    <a:ext uri="{9D8B030D-6E8A-4147-A177-3AD203B41FA5}">
                      <a16:colId xmlns:a16="http://schemas.microsoft.com/office/drawing/2014/main" val="4293638927"/>
                    </a:ext>
                  </a:extLst>
                </a:gridCol>
              </a:tblGrid>
              <a:tr h="7177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/>
                        <a:t>Year-to-date (YTD) </a:t>
                      </a:r>
                    </a:p>
                    <a:p>
                      <a:pPr algn="ctr"/>
                      <a:r>
                        <a:rPr lang="en-US" sz="1400"/>
                        <a:t>Cumulative Totals - Eligibility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068892"/>
                  </a:ext>
                </a:extLst>
              </a:tr>
              <a:tr h="3875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/>
                        <a:t>Fiscal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/>
                        <a:t>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24271"/>
                  </a:ext>
                </a:extLst>
              </a:tr>
              <a:tr h="344525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FY24 (Oct-Dec):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/>
                        <a:t>3,558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66915"/>
                  </a:ext>
                </a:extLst>
              </a:tr>
              <a:tr h="574208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FY23 </a:t>
                      </a:r>
                      <a:r>
                        <a:rPr lang="en-US" sz="1400" b="0" i="0" u="none" strike="noStrike" noProof="0">
                          <a:solidFill>
                            <a:schemeClr val="dk1"/>
                          </a:solidFill>
                          <a:latin typeface="Calibri"/>
                        </a:rPr>
                        <a:t>(Oct-Dec):</a:t>
                      </a:r>
                      <a:r>
                        <a:rPr lang="en-US" sz="1400"/>
                        <a:t>:</a:t>
                      </a:r>
                    </a:p>
                    <a:p>
                      <a:pPr algn="ctr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FY23 Year End: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3,109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13,151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089726"/>
                  </a:ext>
                </a:extLst>
              </a:tr>
              <a:tr h="68905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FY22 (Oct-Dec):</a:t>
                      </a:r>
                    </a:p>
                    <a:p>
                      <a:pPr algn="ctr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FY22 Year End: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2,846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12,084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9306444"/>
                  </a:ext>
                </a:extLst>
              </a:tr>
              <a:tr h="6890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FY21 (Oct-Dec):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FY21 Year End: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2,199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10,039 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755724"/>
                  </a:ext>
                </a:extLst>
              </a:tr>
              <a:tr h="631629"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FY20 </a:t>
                      </a:r>
                      <a:r>
                        <a:rPr lang="en-US" sz="1400"/>
                        <a:t>(Oct-Dec)</a:t>
                      </a:r>
                      <a:r>
                        <a:rPr lang="en-US" sz="1400" b="0"/>
                        <a:t>:</a:t>
                      </a:r>
                    </a:p>
                    <a:p>
                      <a:pPr algn="ctr"/>
                      <a:r>
                        <a:rPr lang="en-US" sz="1400" b="0"/>
                        <a:t>FY20 Year End: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3,641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10,912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359321"/>
                  </a:ext>
                </a:extLst>
              </a:tr>
              <a:tr h="68905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FY19 (Oct-Dec):</a:t>
                      </a:r>
                    </a:p>
                    <a:p>
                      <a:pPr algn="ctr"/>
                      <a:r>
                        <a:rPr lang="en-US" sz="1400"/>
                        <a:t>FY19 Year End: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3,140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14,554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529674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0FC1AEA-EB1C-5532-5676-16EB35AFD1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19" y="1166523"/>
            <a:ext cx="8980026" cy="465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6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C9630BE-5ED1-4915-A451-2EDFF22FE6F0}"/>
              </a:ext>
            </a:extLst>
          </p:cNvPr>
          <p:cNvGrpSpPr/>
          <p:nvPr/>
        </p:nvGrpSpPr>
        <p:grpSpPr>
          <a:xfrm>
            <a:off x="-1" y="4121"/>
            <a:ext cx="12192001" cy="975710"/>
            <a:chOff x="-1" y="4121"/>
            <a:chExt cx="12192001" cy="97571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CB2158D-DE91-4B0F-9E06-8BA40E6B4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64040"/>
              <a:ext cx="12192000" cy="815791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384678-01C4-49ED-BB52-10F531F4057B}"/>
                </a:ext>
              </a:extLst>
            </p:cNvPr>
            <p:cNvSpPr/>
            <p:nvPr/>
          </p:nvSpPr>
          <p:spPr>
            <a:xfrm>
              <a:off x="-1" y="4121"/>
              <a:ext cx="12192001" cy="143891"/>
            </a:xfrm>
            <a:prstGeom prst="rect">
              <a:avLst/>
            </a:prstGeom>
            <a:solidFill>
              <a:srgbClr val="003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5FE948-0FC3-4A37-99B6-98735C22E2CC}"/>
              </a:ext>
            </a:extLst>
          </p:cNvPr>
          <p:cNvGrpSpPr/>
          <p:nvPr/>
        </p:nvGrpSpPr>
        <p:grpSpPr>
          <a:xfrm>
            <a:off x="371362" y="6317176"/>
            <a:ext cx="3618866" cy="246221"/>
            <a:chOff x="142762" y="6177821"/>
            <a:chExt cx="3618866" cy="24622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A2D3783-CD8D-4D0C-81F4-E74B2B4621A1}"/>
                </a:ext>
              </a:extLst>
            </p:cNvPr>
            <p:cNvGrpSpPr/>
            <p:nvPr/>
          </p:nvGrpSpPr>
          <p:grpSpPr>
            <a:xfrm>
              <a:off x="142762" y="6177821"/>
              <a:ext cx="3618866" cy="246221"/>
              <a:chOff x="4130301" y="6027363"/>
              <a:chExt cx="3618866" cy="246221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9B1B7D5-3590-4EC6-AD08-1FCB3187881E}"/>
                  </a:ext>
                </a:extLst>
              </p:cNvPr>
              <p:cNvSpPr txBox="1"/>
              <p:nvPr/>
            </p:nvSpPr>
            <p:spPr>
              <a:xfrm>
                <a:off x="5096315" y="6027363"/>
                <a:ext cx="265285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MICHIGAN REHABILITATION SERVICES</a:t>
                </a:r>
              </a:p>
            </p:txBody>
          </p:sp>
          <p:pic>
            <p:nvPicPr>
              <p:cNvPr id="8" name="Picture 7" descr="MRSlogoColor1">
                <a:extLst>
                  <a:ext uri="{FF2B5EF4-FFF2-40B4-BE49-F238E27FC236}">
                    <a16:creationId xmlns:a16="http://schemas.microsoft.com/office/drawing/2014/main" id="{646B1B6C-5AF0-4868-BDBF-A60E4720A176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0301" y="6037841"/>
                <a:ext cx="84582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499195C-D3A3-4889-A172-FFF9ED8C30B5}"/>
                </a:ext>
              </a:extLst>
            </p:cNvPr>
            <p:cNvCxnSpPr>
              <a:cxnSpLocks/>
            </p:cNvCxnSpPr>
            <p:nvPr/>
          </p:nvCxnSpPr>
          <p:spPr>
            <a:xfrm>
              <a:off x="1104503" y="6184251"/>
              <a:ext cx="0" cy="228600"/>
            </a:xfrm>
            <a:prstGeom prst="line">
              <a:avLst/>
            </a:prstGeom>
            <a:ln w="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5EA2055-3DE6-4C48-88EC-E8FE9FADEF4B}"/>
              </a:ext>
            </a:extLst>
          </p:cNvPr>
          <p:cNvSpPr txBox="1"/>
          <p:nvPr/>
        </p:nvSpPr>
        <p:spPr>
          <a:xfrm>
            <a:off x="732163" y="436693"/>
            <a:ext cx="1072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MRS Performance – Service / IPE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C04F0B-8A84-46F6-883B-82EC18A56928}"/>
              </a:ext>
            </a:extLst>
          </p:cNvPr>
          <p:cNvGrpSpPr/>
          <p:nvPr/>
        </p:nvGrpSpPr>
        <p:grpSpPr>
          <a:xfrm>
            <a:off x="358031" y="531777"/>
            <a:ext cx="374132" cy="333051"/>
            <a:chOff x="358031" y="1336999"/>
            <a:chExt cx="374132" cy="33305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7843CF-7B29-46D5-B612-82D8B56D330A}"/>
                </a:ext>
              </a:extLst>
            </p:cNvPr>
            <p:cNvSpPr/>
            <p:nvPr/>
          </p:nvSpPr>
          <p:spPr>
            <a:xfrm>
              <a:off x="358031" y="1336999"/>
              <a:ext cx="374132" cy="333051"/>
            </a:xfrm>
            <a:prstGeom prst="rect">
              <a:avLst/>
            </a:prstGeom>
            <a:solidFill>
              <a:srgbClr val="003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 descr="Exponential Graph with solid fill">
              <a:extLst>
                <a:ext uri="{FF2B5EF4-FFF2-40B4-BE49-F238E27FC236}">
                  <a16:creationId xmlns:a16="http://schemas.microsoft.com/office/drawing/2014/main" id="{F07269E0-12AB-4234-A4B6-A78ED58EE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4813" y="1356903"/>
              <a:ext cx="293241" cy="293241"/>
            </a:xfrm>
            <a:prstGeom prst="rect">
              <a:avLst/>
            </a:prstGeom>
          </p:spPr>
        </p:pic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1DC6B67-5519-A4C1-CC32-EE31A9C38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631503"/>
              </p:ext>
            </p:extLst>
          </p:nvPr>
        </p:nvGraphicFramePr>
        <p:xfrm>
          <a:off x="9115063" y="1215341"/>
          <a:ext cx="2901129" cy="469758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61281">
                  <a:extLst>
                    <a:ext uri="{9D8B030D-6E8A-4147-A177-3AD203B41FA5}">
                      <a16:colId xmlns:a16="http://schemas.microsoft.com/office/drawing/2014/main" val="3068858585"/>
                    </a:ext>
                  </a:extLst>
                </a:gridCol>
                <a:gridCol w="839848">
                  <a:extLst>
                    <a:ext uri="{9D8B030D-6E8A-4147-A177-3AD203B41FA5}">
                      <a16:colId xmlns:a16="http://schemas.microsoft.com/office/drawing/2014/main" val="4293638927"/>
                    </a:ext>
                  </a:extLst>
                </a:gridCol>
              </a:tblGrid>
              <a:tr h="6993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/>
                        <a:t>Year-to-date (YTD) </a:t>
                      </a:r>
                    </a:p>
                    <a:p>
                      <a:pPr algn="ctr"/>
                      <a:r>
                        <a:rPr lang="en-US" sz="1400"/>
                        <a:t>Cumulative Totals – Service/IPE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068892"/>
                  </a:ext>
                </a:extLst>
              </a:tr>
              <a:tr h="3800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/>
                        <a:t>Fiscal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/>
                        <a:t>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24271"/>
                  </a:ext>
                </a:extLst>
              </a:tr>
              <a:tr h="334456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FY24 (Oct-Dec):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/>
                        <a:t>2,571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641171"/>
                  </a:ext>
                </a:extLst>
              </a:tr>
              <a:tr h="562494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FY23 (Oct-Dec):</a:t>
                      </a:r>
                    </a:p>
                    <a:p>
                      <a:pPr algn="ctr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FY23 Year End: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2,231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10,493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089726"/>
                  </a:ext>
                </a:extLst>
              </a:tr>
              <a:tr h="668913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FY22 (Oct-Dec):</a:t>
                      </a:r>
                    </a:p>
                    <a:p>
                      <a:pPr algn="ctr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FY22 Year End: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2,018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9,534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9306444"/>
                  </a:ext>
                </a:extLst>
              </a:tr>
              <a:tr h="6689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FY21 (Oct-Dec):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FY21 Year End: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1,681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8,192 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755724"/>
                  </a:ext>
                </a:extLst>
              </a:tr>
              <a:tr h="714519"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FY20 </a:t>
                      </a:r>
                      <a:r>
                        <a:rPr lang="en-US" sz="1400"/>
                        <a:t>(Oct-Dec)</a:t>
                      </a:r>
                      <a:r>
                        <a:rPr lang="en-US" sz="1400" b="0"/>
                        <a:t>:</a:t>
                      </a:r>
                    </a:p>
                    <a:p>
                      <a:pPr algn="ctr"/>
                      <a:r>
                        <a:rPr lang="en-US" sz="1400" b="0"/>
                        <a:t>FY20 Year End: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2,393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9,172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359321"/>
                  </a:ext>
                </a:extLst>
              </a:tr>
              <a:tr h="668913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FY19 (Oct-Dec):</a:t>
                      </a:r>
                    </a:p>
                    <a:p>
                      <a:pPr algn="ctr"/>
                      <a:r>
                        <a:rPr lang="en-US" sz="1400"/>
                        <a:t>FY19 Year End: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2,141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11,099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52967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3D3F6C0-6218-5CAD-A0F4-60B8AC4A1A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17570"/>
            <a:ext cx="9018609" cy="469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8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C9630BE-5ED1-4915-A451-2EDFF22FE6F0}"/>
              </a:ext>
            </a:extLst>
          </p:cNvPr>
          <p:cNvGrpSpPr/>
          <p:nvPr/>
        </p:nvGrpSpPr>
        <p:grpSpPr>
          <a:xfrm>
            <a:off x="-1" y="4121"/>
            <a:ext cx="12192001" cy="975710"/>
            <a:chOff x="-1" y="4121"/>
            <a:chExt cx="12192001" cy="97571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CB2158D-DE91-4B0F-9E06-8BA40E6B4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64040"/>
              <a:ext cx="12192000" cy="815791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384678-01C4-49ED-BB52-10F531F4057B}"/>
                </a:ext>
              </a:extLst>
            </p:cNvPr>
            <p:cNvSpPr/>
            <p:nvPr/>
          </p:nvSpPr>
          <p:spPr>
            <a:xfrm>
              <a:off x="-1" y="4121"/>
              <a:ext cx="12192001" cy="143891"/>
            </a:xfrm>
            <a:prstGeom prst="rect">
              <a:avLst/>
            </a:prstGeom>
            <a:solidFill>
              <a:srgbClr val="003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5FE948-0FC3-4A37-99B6-98735C22E2CC}"/>
              </a:ext>
            </a:extLst>
          </p:cNvPr>
          <p:cNvGrpSpPr/>
          <p:nvPr/>
        </p:nvGrpSpPr>
        <p:grpSpPr>
          <a:xfrm>
            <a:off x="371362" y="6317176"/>
            <a:ext cx="3618866" cy="246221"/>
            <a:chOff x="142762" y="6177821"/>
            <a:chExt cx="3618866" cy="24622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A2D3783-CD8D-4D0C-81F4-E74B2B4621A1}"/>
                </a:ext>
              </a:extLst>
            </p:cNvPr>
            <p:cNvGrpSpPr/>
            <p:nvPr/>
          </p:nvGrpSpPr>
          <p:grpSpPr>
            <a:xfrm>
              <a:off x="142762" y="6177821"/>
              <a:ext cx="3618866" cy="246221"/>
              <a:chOff x="4130301" y="6027363"/>
              <a:chExt cx="3618866" cy="246221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9B1B7D5-3590-4EC6-AD08-1FCB3187881E}"/>
                  </a:ext>
                </a:extLst>
              </p:cNvPr>
              <p:cNvSpPr txBox="1"/>
              <p:nvPr/>
            </p:nvSpPr>
            <p:spPr>
              <a:xfrm>
                <a:off x="5096315" y="6027363"/>
                <a:ext cx="265285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MICHIGAN REHABILITATION SERVICES</a:t>
                </a:r>
              </a:p>
            </p:txBody>
          </p:sp>
          <p:pic>
            <p:nvPicPr>
              <p:cNvPr id="8" name="Picture 7" descr="MRSlogoColor1">
                <a:extLst>
                  <a:ext uri="{FF2B5EF4-FFF2-40B4-BE49-F238E27FC236}">
                    <a16:creationId xmlns:a16="http://schemas.microsoft.com/office/drawing/2014/main" id="{646B1B6C-5AF0-4868-BDBF-A60E4720A176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0301" y="6037841"/>
                <a:ext cx="84582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499195C-D3A3-4889-A172-FFF9ED8C30B5}"/>
                </a:ext>
              </a:extLst>
            </p:cNvPr>
            <p:cNvCxnSpPr>
              <a:cxnSpLocks/>
            </p:cNvCxnSpPr>
            <p:nvPr/>
          </p:nvCxnSpPr>
          <p:spPr>
            <a:xfrm>
              <a:off x="1104503" y="6184251"/>
              <a:ext cx="0" cy="228600"/>
            </a:xfrm>
            <a:prstGeom prst="line">
              <a:avLst/>
            </a:prstGeom>
            <a:ln w="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5EA2055-3DE6-4C48-88EC-E8FE9FADEF4B}"/>
              </a:ext>
            </a:extLst>
          </p:cNvPr>
          <p:cNvSpPr txBox="1"/>
          <p:nvPr/>
        </p:nvSpPr>
        <p:spPr>
          <a:xfrm>
            <a:off x="732163" y="436693"/>
            <a:ext cx="1072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MRS Performance – Exit Employed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C04F0B-8A84-46F6-883B-82EC18A56928}"/>
              </a:ext>
            </a:extLst>
          </p:cNvPr>
          <p:cNvGrpSpPr/>
          <p:nvPr/>
        </p:nvGrpSpPr>
        <p:grpSpPr>
          <a:xfrm>
            <a:off x="358031" y="531777"/>
            <a:ext cx="374132" cy="333051"/>
            <a:chOff x="358031" y="1336999"/>
            <a:chExt cx="374132" cy="33305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7843CF-7B29-46D5-B612-82D8B56D330A}"/>
                </a:ext>
              </a:extLst>
            </p:cNvPr>
            <p:cNvSpPr/>
            <p:nvPr/>
          </p:nvSpPr>
          <p:spPr>
            <a:xfrm>
              <a:off x="358031" y="1336999"/>
              <a:ext cx="374132" cy="333051"/>
            </a:xfrm>
            <a:prstGeom prst="rect">
              <a:avLst/>
            </a:prstGeom>
            <a:solidFill>
              <a:srgbClr val="003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 descr="Exponential Graph with solid fill">
              <a:extLst>
                <a:ext uri="{FF2B5EF4-FFF2-40B4-BE49-F238E27FC236}">
                  <a16:creationId xmlns:a16="http://schemas.microsoft.com/office/drawing/2014/main" id="{F07269E0-12AB-4234-A4B6-A78ED58EE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4813" y="1356903"/>
              <a:ext cx="293241" cy="293241"/>
            </a:xfrm>
            <a:prstGeom prst="rect">
              <a:avLst/>
            </a:prstGeom>
          </p:spPr>
        </p:pic>
      </p:grpSp>
      <p:graphicFrame>
        <p:nvGraphicFramePr>
          <p:cNvPr id="18" name="Table 6">
            <a:extLst>
              <a:ext uri="{FF2B5EF4-FFF2-40B4-BE49-F238E27FC236}">
                <a16:creationId xmlns:a16="http://schemas.microsoft.com/office/drawing/2014/main" id="{2BAA5FBD-A1DA-4F5E-AF86-5B3FABFFF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541078"/>
              </p:ext>
            </p:extLst>
          </p:nvPr>
        </p:nvGraphicFramePr>
        <p:xfrm>
          <a:off x="9279037" y="1224987"/>
          <a:ext cx="2817799" cy="466651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02074">
                  <a:extLst>
                    <a:ext uri="{9D8B030D-6E8A-4147-A177-3AD203B41FA5}">
                      <a16:colId xmlns:a16="http://schemas.microsoft.com/office/drawing/2014/main" val="3068858585"/>
                    </a:ext>
                  </a:extLst>
                </a:gridCol>
                <a:gridCol w="815725">
                  <a:extLst>
                    <a:ext uri="{9D8B030D-6E8A-4147-A177-3AD203B41FA5}">
                      <a16:colId xmlns:a16="http://schemas.microsoft.com/office/drawing/2014/main" val="4293638927"/>
                    </a:ext>
                  </a:extLst>
                </a:gridCol>
              </a:tblGrid>
              <a:tr h="6992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/>
                        <a:t>Year-to-date (YTD) </a:t>
                      </a:r>
                    </a:p>
                    <a:p>
                      <a:pPr algn="ctr"/>
                      <a:r>
                        <a:rPr lang="en-US" sz="1400"/>
                        <a:t>Cumulative Totals – Exit Employed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068892"/>
                  </a:ext>
                </a:extLst>
              </a:tr>
              <a:tr h="3710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/>
                        <a:t>Fiscal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/>
                        <a:t>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24271"/>
                  </a:ext>
                </a:extLst>
              </a:tr>
              <a:tr h="328225"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FY24 (Oct-Dec):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/>
                        <a:t>1,600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95535"/>
                  </a:ext>
                </a:extLst>
              </a:tr>
              <a:tr h="556557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FY23 (Oct-Dec):</a:t>
                      </a:r>
                    </a:p>
                    <a:p>
                      <a:pPr algn="ctr"/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FY23 Year End: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1,279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5,591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089726"/>
                  </a:ext>
                </a:extLst>
              </a:tr>
              <a:tr h="75634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FY22 (Oct-Dec):</a:t>
                      </a:r>
                    </a:p>
                    <a:p>
                      <a:pPr algn="ctr"/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FY22 Year End: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1,214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5,626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9306444"/>
                  </a:ext>
                </a:extLst>
              </a:tr>
              <a:tr h="6564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FY21 (Oct-Dec):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FY21 Year End: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995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5,290 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755724"/>
                  </a:ext>
                </a:extLst>
              </a:tr>
              <a:tr h="642181"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FY20 </a:t>
                      </a:r>
                      <a:r>
                        <a:rPr lang="en-US" sz="1400"/>
                        <a:t>(Oct-Dec)</a:t>
                      </a:r>
                      <a:r>
                        <a:rPr lang="en-US" sz="1400" b="0"/>
                        <a:t>:</a:t>
                      </a:r>
                    </a:p>
                    <a:p>
                      <a:pPr algn="ctr"/>
                      <a:r>
                        <a:rPr lang="en-US" sz="1400" b="0"/>
                        <a:t>FY20 Year End: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1,438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4,866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359321"/>
                  </a:ext>
                </a:extLst>
              </a:tr>
              <a:tr h="656451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FY19 (Oct-Dec):</a:t>
                      </a:r>
                    </a:p>
                    <a:p>
                      <a:pPr algn="ctr"/>
                      <a:r>
                        <a:rPr lang="en-US" sz="1400"/>
                        <a:t>FY19 Year End: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1,319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6,352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52967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F32C1E8-E107-C5A9-F20F-E8F67E62E0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46258"/>
            <a:ext cx="9153646" cy="465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402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_WjJkR98YRWWnCkEMYhz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ndT Presentation Template v2 2020" id="{76373DB0-8D84-4376-867D-046B601DF721}" vid="{C8BE9EEF-BB8D-4175-9613-4D9931D2A7C2}"/>
    </a:ext>
  </a:extLst>
</a:theme>
</file>

<file path=ppt/theme/theme2.xml><?xml version="1.0" encoding="utf-8"?>
<a:theme xmlns:a="http://schemas.openxmlformats.org/drawingml/2006/main" name="Firm Format - template_Blue">
  <a:themeElements>
    <a:clrScheme name="Cyan_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Blue with Orang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Blue with Pink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983"/>
        </a:accent3>
        <a:accent4>
          <a:srgbClr val="002960"/>
        </a:accent4>
        <a:accent5>
          <a:srgbClr val="AD005B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normal" id="{DFFC87FE-E378-48E5-880C-429190FD33BA}" vid="{9B5EF60C-54F3-4236-9E99-4AFEC72687A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7F8F3F24C0254A8D529FF7A3DFCCB9" ma:contentTypeVersion="17" ma:contentTypeDescription="Create a new document." ma:contentTypeScope="" ma:versionID="5fd669cd0d1a2bc41bd55021e63d371d">
  <xsd:schema xmlns:xsd="http://www.w3.org/2001/XMLSchema" xmlns:xs="http://www.w3.org/2001/XMLSchema" xmlns:p="http://schemas.microsoft.com/office/2006/metadata/properties" xmlns:ns2="f1286249-8be6-4038-b754-c8b0575e7661" xmlns:ns3="2942abb1-7b7b-4cf4-aa59-712064ec9723" xmlns:ns4="e4664c3e-f049-4574-bd7d-7499d2032cca" targetNamespace="http://schemas.microsoft.com/office/2006/metadata/properties" ma:root="true" ma:fieldsID="2424306ebb4d5a19ee9badc154c32bd8" ns2:_="" ns3:_="" ns4:_="">
    <xsd:import namespace="f1286249-8be6-4038-b754-c8b0575e7661"/>
    <xsd:import namespace="2942abb1-7b7b-4cf4-aa59-712064ec9723"/>
    <xsd:import namespace="e4664c3e-f049-4574-bd7d-7499d2032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286249-8be6-4038-b754-c8b0575e76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0d83692-8000-456c-81e0-753272234f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2abb1-7b7b-4cf4-aa59-712064ec972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64c3e-f049-4574-bd7d-7499d2032cc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f374a0d4-2505-485c-b624-5ff5cf1f9d3f}" ma:internalName="TaxCatchAll" ma:showField="CatchAllData" ma:web="2942abb1-7b7b-4cf4-aa59-712064ec97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664c3e-f049-4574-bd7d-7499d2032cca" xsi:nil="true"/>
    <lcf76f155ced4ddcb4097134ff3c332f xmlns="f1286249-8be6-4038-b754-c8b0575e7661">
      <Terms xmlns="http://schemas.microsoft.com/office/infopath/2007/PartnerControls"/>
    </lcf76f155ced4ddcb4097134ff3c332f>
    <SharedWithUsers xmlns="2942abb1-7b7b-4cf4-aa59-712064ec9723">
      <UserInfo>
        <DisplayName>Webster, Maureen (LEO)</DisplayName>
        <AccountId>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2A17BE7-E5FD-44D7-9FBC-B043F71F93A9}">
  <ds:schemaRefs>
    <ds:schemaRef ds:uri="2942abb1-7b7b-4cf4-aa59-712064ec9723"/>
    <ds:schemaRef ds:uri="e4664c3e-f049-4574-bd7d-7499d2032cca"/>
    <ds:schemaRef ds:uri="f1286249-8be6-4038-b754-c8b0575e76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B71FA75-0FB9-4E1B-8F96-E063042657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1A1FAE-C3CA-4976-BB13-76366494BB49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2942abb1-7b7b-4cf4-aa59-712064ec9723"/>
    <ds:schemaRef ds:uri="http://schemas.openxmlformats.org/package/2006/metadata/core-properties"/>
    <ds:schemaRef ds:uri="e4664c3e-f049-4574-bd7d-7499d2032cca"/>
    <ds:schemaRef ds:uri="f1286249-8be6-4038-b754-c8b0575e7661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EandT Presentation Template v2 2020</Template>
  <TotalTime>5</TotalTime>
  <Words>318</Words>
  <Application>Microsoft Office PowerPoint</Application>
  <PresentationFormat>Widescreen</PresentationFormat>
  <Paragraphs>115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3_Office Theme</vt:lpstr>
      <vt:lpstr>Firm Format - template_Blue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Walter, Elyse (LEO)</dc:creator>
  <cp:lastModifiedBy>Tracy Brown</cp:lastModifiedBy>
  <cp:revision>8</cp:revision>
  <dcterms:created xsi:type="dcterms:W3CDTF">2020-04-21T15:58:43Z</dcterms:created>
  <dcterms:modified xsi:type="dcterms:W3CDTF">2024-01-12T17:10:48Z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0x0101004D7F8F3F24C0254A8D529FF7A3DFCCB9</vt:lpwstr>
  </property>
  <property fmtid="{D5CDD505-2E9C-101B-9397-08002B2CF9AE}" pid="3" name="MSIP_Label_2f46dfe0-534f-4c95-815c-5b1af86b9823_Enabled">
    <vt:lpwstr>true</vt:lpwstr>
  </property>
  <property fmtid="{D5CDD505-2E9C-101B-9397-08002B2CF9AE}" pid="4" name="MSIP_Label_2f46dfe0-534f-4c95-815c-5b1af86b9823_SetDate">
    <vt:lpwstr>2021-05-06T12:37:18Z</vt:lpwstr>
  </property>
  <property fmtid="{D5CDD505-2E9C-101B-9397-08002B2CF9AE}" pid="5" name="MSIP_Label_2f46dfe0-534f-4c95-815c-5b1af86b9823_Method">
    <vt:lpwstr>Privileged</vt:lpwstr>
  </property>
  <property fmtid="{D5CDD505-2E9C-101B-9397-08002B2CF9AE}" pid="6" name="MSIP_Label_2f46dfe0-534f-4c95-815c-5b1af86b9823_Name">
    <vt:lpwstr>2f46dfe0-534f-4c95-815c-5b1af86b9823</vt:lpwstr>
  </property>
  <property fmtid="{D5CDD505-2E9C-101B-9397-08002B2CF9AE}" pid="7" name="MSIP_Label_2f46dfe0-534f-4c95-815c-5b1af86b9823_SiteId">
    <vt:lpwstr>d5fb7087-3777-42ad-966a-892ef47225d1</vt:lpwstr>
  </property>
  <property fmtid="{D5CDD505-2E9C-101B-9397-08002B2CF9AE}" pid="8" name="MSIP_Label_2f46dfe0-534f-4c95-815c-5b1af86b9823_ActionId">
    <vt:lpwstr>16ff9bd4-10e3-4dba-acc3-76b334de344f</vt:lpwstr>
  </property>
  <property fmtid="{D5CDD505-2E9C-101B-9397-08002B2CF9AE}" pid="9" name="MSIP_Label_2f46dfe0-534f-4c95-815c-5b1af86b9823_ContentBits">
    <vt:lpwstr>0</vt:lpwstr>
  </property>
  <property fmtid="{D5CDD505-2E9C-101B-9397-08002B2CF9AE}" pid="10" name="MediaServiceImageTags">
    <vt:lpwstr/>
  </property>
</Properties>
</file>