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28"/>
  </p:notesMasterIdLst>
  <p:sldIdLst>
    <p:sldId id="275" r:id="rId6"/>
    <p:sldId id="519" r:id="rId7"/>
    <p:sldId id="546" r:id="rId8"/>
    <p:sldId id="524" r:id="rId9"/>
    <p:sldId id="525" r:id="rId10"/>
    <p:sldId id="528" r:id="rId11"/>
    <p:sldId id="527" r:id="rId12"/>
    <p:sldId id="533" r:id="rId13"/>
    <p:sldId id="530" r:id="rId14"/>
    <p:sldId id="534" r:id="rId15"/>
    <p:sldId id="535" r:id="rId16"/>
    <p:sldId id="536" r:id="rId17"/>
    <p:sldId id="537" r:id="rId18"/>
    <p:sldId id="543" r:id="rId19"/>
    <p:sldId id="544" r:id="rId20"/>
    <p:sldId id="545" r:id="rId21"/>
    <p:sldId id="538" r:id="rId22"/>
    <p:sldId id="539" r:id="rId23"/>
    <p:sldId id="540" r:id="rId24"/>
    <p:sldId id="541" r:id="rId25"/>
    <p:sldId id="542" r:id="rId26"/>
    <p:sldId id="38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131"/>
    <a:srgbClr val="003E51"/>
    <a:srgbClr val="69B3E7"/>
    <a:srgbClr val="DAD7DF"/>
    <a:srgbClr val="F1B434"/>
    <a:srgbClr val="DE915E"/>
    <a:srgbClr val="D8D7DF"/>
    <a:srgbClr val="0D6A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38" autoAdjust="0"/>
    <p:restoredTop sz="94660"/>
  </p:normalViewPr>
  <p:slideViewPr>
    <p:cSldViewPr snapToGrid="0">
      <p:cViewPr varScale="1">
        <p:scale>
          <a:sx n="104" d="100"/>
          <a:sy n="104" d="100"/>
        </p:scale>
        <p:origin x="114"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A435D7-8BA3-487F-A54B-4AC848DC320F}" type="datetimeFigureOut">
              <a:rPr lang="en-US" smtClean="0"/>
              <a:t>02/02/2021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42913-6E3E-48B2-B235-17AB65A5BF58}" type="slidenum">
              <a:rPr lang="en-US" smtClean="0"/>
              <a:t>‹#›</a:t>
            </a:fld>
            <a:endParaRPr lang="en-US" dirty="0"/>
          </a:p>
        </p:txBody>
      </p:sp>
    </p:spTree>
    <p:extLst>
      <p:ext uri="{BB962C8B-B14F-4D97-AF65-F5344CB8AC3E}">
        <p14:creationId xmlns:p14="http://schemas.microsoft.com/office/powerpoint/2010/main" val="115971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9A8C8C53-E4F1-428D-9683-D7C50023CFFE}"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035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2970425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877923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2095780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1045010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652890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2294071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2737217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1226912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1805231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2475819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563320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2237488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3951218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A77137B9-B20D-4CC1-A01B-D958AEBECBBE}"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6021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2846541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14654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3168770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3757817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4212038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3697057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Tree>
    <p:extLst>
      <p:ext uri="{BB962C8B-B14F-4D97-AF65-F5344CB8AC3E}">
        <p14:creationId xmlns:p14="http://schemas.microsoft.com/office/powerpoint/2010/main" val="1938493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76A278-D56B-4D97-AC8B-6038BFD5CA5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827" r="5827" b="1201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53BC1FA9-B48E-4F0B-BC4A-812DDD0D5093}"/>
              </a:ext>
            </a:extLst>
          </p:cNvPr>
          <p:cNvSpPr/>
          <p:nvPr userDrawn="1"/>
        </p:nvSpPr>
        <p:spPr>
          <a:xfrm>
            <a:off x="1" y="4340711"/>
            <a:ext cx="12192000" cy="1778974"/>
          </a:xfrm>
          <a:prstGeom prst="rect">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036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Content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B570E5-B6E5-40DB-A620-D7FA47AB6995}"/>
              </a:ext>
            </a:extLst>
          </p:cNvPr>
          <p:cNvSpPr>
            <a:spLocks noGrp="1"/>
          </p:cNvSpPr>
          <p:nvPr>
            <p:ph type="dt" sz="half" idx="10"/>
          </p:nvPr>
        </p:nvSpPr>
        <p:spPr/>
        <p:txBody>
          <a:bodyPr/>
          <a:lstStyle/>
          <a:p>
            <a:fld id="{88CA81A0-AEF0-4ADF-9673-BA46BAFA0A30}" type="datetimeFigureOut">
              <a:rPr lang="en-US" smtClean="0"/>
              <a:t>02/02/2021</a:t>
            </a:fld>
            <a:endParaRPr lang="en-US" dirty="0"/>
          </a:p>
        </p:txBody>
      </p:sp>
      <p:sp>
        <p:nvSpPr>
          <p:cNvPr id="6" name="Rectangle 5">
            <a:extLst>
              <a:ext uri="{FF2B5EF4-FFF2-40B4-BE49-F238E27FC236}">
                <a16:creationId xmlns:a16="http://schemas.microsoft.com/office/drawing/2014/main" id="{27CBB9B1-BD7E-40A8-8E5D-AA526962F83E}"/>
              </a:ext>
            </a:extLst>
          </p:cNvPr>
          <p:cNvSpPr/>
          <p:nvPr userDrawn="1"/>
        </p:nvSpPr>
        <p:spPr>
          <a:xfrm>
            <a:off x="-1" y="5969971"/>
            <a:ext cx="12192001" cy="889487"/>
          </a:xfrm>
          <a:prstGeom prst="rect">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BD8AEDB-3742-4661-945F-BA9398AE5821}"/>
              </a:ext>
            </a:extLst>
          </p:cNvPr>
          <p:cNvSpPr/>
          <p:nvPr userDrawn="1"/>
        </p:nvSpPr>
        <p:spPr>
          <a:xfrm>
            <a:off x="0" y="995083"/>
            <a:ext cx="12192000" cy="152399"/>
          </a:xfrm>
          <a:prstGeom prst="rect">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295216B-39B0-4747-B9C1-79EED45D42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51582" y="5862764"/>
            <a:ext cx="3385978" cy="1103900"/>
          </a:xfrm>
          <a:prstGeom prst="rect">
            <a:avLst/>
          </a:prstGeom>
        </p:spPr>
      </p:pic>
    </p:spTree>
    <p:extLst>
      <p:ext uri="{BB962C8B-B14F-4D97-AF65-F5344CB8AC3E}">
        <p14:creationId xmlns:p14="http://schemas.microsoft.com/office/powerpoint/2010/main" val="20513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C33311-FFC9-4B8F-B07A-F20A77BA93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9" y="0"/>
            <a:ext cx="12208957" cy="6858000"/>
          </a:xfrm>
          <a:prstGeom prst="rect">
            <a:avLst/>
          </a:prstGeom>
        </p:spPr>
      </p:pic>
    </p:spTree>
    <p:extLst>
      <p:ext uri="{BB962C8B-B14F-4D97-AF65-F5344CB8AC3E}">
        <p14:creationId xmlns:p14="http://schemas.microsoft.com/office/powerpoint/2010/main" val="23124455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AE4CDA-BF10-4036-A75E-7712DE2F8A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687DCCA-4BC4-499C-A638-4660D8D051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653F0-9614-4D84-903B-ADC8C950F4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A81A0-AEF0-4ADF-9673-BA46BAFA0A30}" type="datetimeFigureOut">
              <a:rPr lang="en-US" smtClean="0"/>
              <a:t>02/02/2021</a:t>
            </a:fld>
            <a:endParaRPr lang="en-US" dirty="0"/>
          </a:p>
        </p:txBody>
      </p:sp>
      <p:sp>
        <p:nvSpPr>
          <p:cNvPr id="5" name="Footer Placeholder 4">
            <a:extLst>
              <a:ext uri="{FF2B5EF4-FFF2-40B4-BE49-F238E27FC236}">
                <a16:creationId xmlns:a16="http://schemas.microsoft.com/office/drawing/2014/main" id="{876D7F26-D52F-40C7-8347-67AE841D38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5015416-FB9E-4D4E-AF22-1B6890DB6C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B2426-DC24-42F7-B0A5-A4F0C3916828}" type="slidenum">
              <a:rPr lang="en-US" smtClean="0"/>
              <a:t>‹#›</a:t>
            </a:fld>
            <a:endParaRPr lang="en-US" dirty="0"/>
          </a:p>
        </p:txBody>
      </p:sp>
    </p:spTree>
    <p:extLst>
      <p:ext uri="{BB962C8B-B14F-4D97-AF65-F5344CB8AC3E}">
        <p14:creationId xmlns:p14="http://schemas.microsoft.com/office/powerpoint/2010/main" val="912755437"/>
      </p:ext>
    </p:extLst>
  </p:cSld>
  <p:clrMap bg1="lt1" tx1="dk1" bg2="lt2" tx2="dk2" accent1="accent1" accent2="accent2" accent3="accent3" accent4="accent4" accent5="accent5" accent6="accent6" hlink="hlink" folHlink="folHlink"/>
  <p:sldLayoutIdLst>
    <p:sldLayoutId id="2147483684" r:id="rId1"/>
    <p:sldLayoutId id="2147483679" r:id="rId2"/>
    <p:sldLayoutId id="214748367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addisonb@michigan.gov"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mailto:greenk2@michigan.gov" TargetMode="External"/><Relationship Id="rId4" Type="http://schemas.openxmlformats.org/officeDocument/2006/relationships/hyperlink" Target="mailto:craigr2@michigan.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4230AD-07A1-42DB-9A06-B9EA8A6135CB}"/>
              </a:ext>
            </a:extLst>
          </p:cNvPr>
          <p:cNvSpPr/>
          <p:nvPr/>
        </p:nvSpPr>
        <p:spPr>
          <a:xfrm>
            <a:off x="0" y="4511811"/>
            <a:ext cx="12192000" cy="1477328"/>
          </a:xfrm>
          <a:prstGeom prst="rect">
            <a:avLst/>
          </a:prstGeom>
        </p:spPr>
        <p:txBody>
          <a:bodyPr wrap="square">
            <a:spAutoFit/>
          </a:bodyPr>
          <a:lstStyle/>
          <a:p>
            <a:pPr lvl="0" algn="ctr">
              <a:spcBef>
                <a:spcPts val="300"/>
              </a:spcBef>
              <a:spcAft>
                <a:spcPts val="300"/>
              </a:spcAft>
              <a:defRPr/>
            </a:pPr>
            <a:r>
              <a:rPr lang="en-US" sz="3200" b="1" dirty="0">
                <a:solidFill>
                  <a:prstClr val="white"/>
                </a:solidFill>
                <a:latin typeface="Arial" panose="020B0604020202020204" pitchFamily="34" charset="0"/>
                <a:cs typeface="Arial" panose="020B0604020202020204" pitchFamily="34" charset="0"/>
              </a:rPr>
              <a:t>Pa</a:t>
            </a:r>
            <a:r>
              <a:rPr lang="en-US" sz="2800" b="1" dirty="0">
                <a:solidFill>
                  <a:prstClr val="white"/>
                </a:solidFill>
                <a:latin typeface="Arial" panose="020B0604020202020204" pitchFamily="34" charset="0"/>
                <a:cs typeface="Arial" panose="020B0604020202020204" pitchFamily="34" charset="0"/>
              </a:rPr>
              <a:t>yment Process for Independent Living Services (ILS) Contracts</a:t>
            </a:r>
          </a:p>
          <a:p>
            <a:pPr lvl="0" algn="ctr">
              <a:spcBef>
                <a:spcPts val="300"/>
              </a:spcBef>
              <a:spcAft>
                <a:spcPts val="300"/>
              </a:spcAft>
              <a:defRPr/>
            </a:pPr>
            <a:r>
              <a:rPr lang="en-US" sz="2800" b="1" dirty="0">
                <a:solidFill>
                  <a:prstClr val="white"/>
                </a:solidFill>
                <a:latin typeface="Arial" panose="020B0604020202020204" pitchFamily="34" charset="0"/>
                <a:cs typeface="Arial" panose="020B0604020202020204" pitchFamily="34" charset="0"/>
              </a:rPr>
              <a:t>Centers for Independent Living</a:t>
            </a:r>
          </a:p>
          <a:p>
            <a:pPr lvl="0" algn="ctr">
              <a:spcBef>
                <a:spcPts val="300"/>
              </a:spcBef>
              <a:spcAft>
                <a:spcPts val="300"/>
              </a:spcAft>
              <a:defRPr/>
            </a:pPr>
            <a:r>
              <a:rPr lang="en-US" sz="2000" b="1" dirty="0">
                <a:solidFill>
                  <a:prstClr val="white"/>
                </a:solidFill>
                <a:latin typeface="Arial" panose="020B0604020202020204" pitchFamily="34" charset="0"/>
                <a:cs typeface="Arial" panose="020B0604020202020204" pitchFamily="34" charset="0"/>
              </a:rPr>
              <a:t>Presented by MRS Program Enhancement Division</a:t>
            </a:r>
            <a:endParaRPr lang="en-US" sz="16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4272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487E2EC-1494-4013-8DE2-12F2E2F3894A}"/>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sp>
        <p:nvSpPr>
          <p:cNvPr id="16" name="TextBox 15">
            <a:extLst>
              <a:ext uri="{FF2B5EF4-FFF2-40B4-BE49-F238E27FC236}">
                <a16:creationId xmlns:a16="http://schemas.microsoft.com/office/drawing/2014/main" id="{34876770-5D03-4D30-8248-2E66EFBBAFD5}"/>
              </a:ext>
            </a:extLst>
          </p:cNvPr>
          <p:cNvSpPr txBox="1"/>
          <p:nvPr/>
        </p:nvSpPr>
        <p:spPr>
          <a:xfrm>
            <a:off x="942228" y="1450992"/>
            <a:ext cx="8633572" cy="480131"/>
          </a:xfrm>
          <a:prstGeom prst="rect">
            <a:avLst/>
          </a:prstGeom>
          <a:noFill/>
        </p:spPr>
        <p:txBody>
          <a:bodyPr wrap="square">
            <a:spAutoFit/>
          </a:bodyPr>
          <a:lstStyle/>
          <a:p>
            <a:pPr marL="0" marR="0" lvl="0" indent="0" algn="l" defTabSz="914400" rtl="0" eaLnBrk="1" fontAlgn="auto" latinLnBrk="0" hangingPunct="1">
              <a:lnSpc>
                <a:spcPct val="90000"/>
              </a:lnSpc>
              <a:spcBef>
                <a:spcPts val="600"/>
              </a:spcBef>
              <a:spcAft>
                <a:spcPts val="600"/>
              </a:spcAft>
              <a:buClr>
                <a:srgbClr val="9DBFBE"/>
              </a:buClr>
              <a:buSzPct val="100000"/>
              <a:buFont typeface="Calibri" panose="020F0502020204030204" pitchFamily="34" charset="0"/>
              <a:buNone/>
              <a:tabLst/>
              <a:defRPr/>
            </a:pPr>
            <a:r>
              <a:rPr lang="en-US" altLang="en-US" sz="2800" b="1" dirty="0">
                <a:solidFill>
                  <a:srgbClr val="003E51"/>
                </a:solidFill>
                <a:latin typeface="Arial" panose="020B0604020202020204" pitchFamily="34" charset="0"/>
                <a:cs typeface="Arial" panose="020B0604020202020204" pitchFamily="34" charset="0"/>
              </a:rPr>
              <a:t>MRS CIL Title VII Part B Payment Protections</a:t>
            </a:r>
            <a:endParaRPr kumimoji="0" lang="en-US" altLang="en-US" sz="2000" b="1" i="0" u="none" strike="noStrike" kern="1200" cap="none" spc="0" normalizeH="0" baseline="0" noProof="0" dirty="0">
              <a:ln>
                <a:noFill/>
              </a:ln>
              <a:solidFill>
                <a:srgbClr val="003E51"/>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05D78A1-96BB-4497-BBDE-7E59CFD6DAA7}"/>
              </a:ext>
            </a:extLst>
          </p:cNvPr>
          <p:cNvSpPr txBox="1"/>
          <p:nvPr/>
        </p:nvSpPr>
        <p:spPr>
          <a:xfrm>
            <a:off x="1550527" y="2020870"/>
            <a:ext cx="9090942" cy="3045962"/>
          </a:xfrm>
          <a:prstGeom prst="rect">
            <a:avLst/>
          </a:prstGeom>
          <a:noFill/>
        </p:spPr>
        <p:txBody>
          <a:bodyPr wrap="square" rtlCol="0">
            <a:spAutoFit/>
          </a:bodyPr>
          <a:lstStyle/>
          <a:p>
            <a:pPr>
              <a:lnSpc>
                <a:spcPct val="100000"/>
              </a:lnSpc>
              <a:spcBef>
                <a:spcPts val="600"/>
              </a:spcBef>
              <a:spcAft>
                <a:spcPts val="600"/>
              </a:spcAft>
              <a:buClr>
                <a:srgbClr val="C05131"/>
              </a:buClr>
              <a:buSzPct val="100000"/>
              <a:defRPr/>
            </a:pPr>
            <a:r>
              <a:rPr lang="en-US" sz="2400" b="1" dirty="0">
                <a:solidFill>
                  <a:srgbClr val="C05131"/>
                </a:solidFill>
                <a:latin typeface="Arial" panose="020B0604020202020204" pitchFamily="34" charset="0"/>
                <a:cs typeface="Arial" panose="020B0604020202020204" pitchFamily="34" charset="0"/>
                <a:sym typeface="Wingdings 3" panose="05040102010807070707" pitchFamily="18" charset="2"/>
              </a:rPr>
              <a:t>Title VII Funds (Part B):</a:t>
            </a:r>
          </a:p>
          <a:p>
            <a:pPr marR="0" lvl="0" algn="l" defTabSz="914400" rtl="0" eaLnBrk="1" fontAlgn="auto" latinLnBrk="0" hangingPunct="1">
              <a:lnSpc>
                <a:spcPct val="90000"/>
              </a:lnSpc>
              <a:spcBef>
                <a:spcPts val="1200"/>
              </a:spcBef>
              <a:spcAft>
                <a:spcPts val="200"/>
              </a:spcAft>
              <a:buClr>
                <a:srgbClr val="C05131"/>
              </a:buClr>
              <a:buSzPct val="100000"/>
              <a:tabLst/>
              <a:defRPr/>
            </a:pPr>
            <a:r>
              <a:rPr kumimoji="0" lang="en-US" sz="2400" b="0" i="0" u="non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MRS process utilized to reimburse the CILs for ILS Contract (Title VII) expenses includes the following protections: </a:t>
            </a:r>
          </a:p>
          <a:p>
            <a:pPr marL="457200" marR="0" lvl="0" indent="-457200" algn="l" defTabSz="914400" rtl="0" eaLnBrk="1" fontAlgn="auto" latinLnBrk="0" hangingPunct="1">
              <a:lnSpc>
                <a:spcPct val="90000"/>
              </a:lnSpc>
              <a:spcBef>
                <a:spcPts val="1200"/>
              </a:spcBef>
              <a:spcAft>
                <a:spcPts val="200"/>
              </a:spcAft>
              <a:buClr>
                <a:srgbClr val="C05131"/>
              </a:buClr>
              <a:buSzPct val="100000"/>
              <a:buFont typeface="+mj-lt"/>
              <a:buAutoNum type="arabicPeriod"/>
              <a:tabLst/>
              <a:defRPr/>
            </a:pPr>
            <a:r>
              <a:rPr kumimoji="0" lang="en-US" sz="2400" b="0" i="0" u="non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Incorporation of controls which comply with all Federal and state requirements  </a:t>
            </a:r>
          </a:p>
          <a:p>
            <a:pPr marL="457200" marR="0" lvl="0" indent="-457200" algn="l" defTabSz="914400" rtl="0" eaLnBrk="1" fontAlgn="auto" latinLnBrk="0" hangingPunct="1">
              <a:lnSpc>
                <a:spcPct val="90000"/>
              </a:lnSpc>
              <a:spcBef>
                <a:spcPts val="1200"/>
              </a:spcBef>
              <a:spcAft>
                <a:spcPts val="200"/>
              </a:spcAft>
              <a:buClr>
                <a:srgbClr val="C05131"/>
              </a:buClr>
              <a:buSzPct val="100000"/>
              <a:buFont typeface="+mj-lt"/>
              <a:buAutoNum type="arabicPeriod"/>
              <a:tabLst/>
              <a:defRPr/>
            </a:pPr>
            <a:r>
              <a:rPr kumimoji="0" lang="en-US" sz="2400" b="0" i="0" u="non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Installation of internal controls which mitigates the CILs against the potential loss of allocated funding. </a:t>
            </a:r>
          </a:p>
        </p:txBody>
      </p:sp>
    </p:spTree>
    <p:extLst>
      <p:ext uri="{BB962C8B-B14F-4D97-AF65-F5344CB8AC3E}">
        <p14:creationId xmlns:p14="http://schemas.microsoft.com/office/powerpoint/2010/main" val="771173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487E2EC-1494-4013-8DE2-12F2E2F3894A}"/>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sp>
        <p:nvSpPr>
          <p:cNvPr id="16" name="TextBox 15">
            <a:extLst>
              <a:ext uri="{FF2B5EF4-FFF2-40B4-BE49-F238E27FC236}">
                <a16:creationId xmlns:a16="http://schemas.microsoft.com/office/drawing/2014/main" id="{34876770-5D03-4D30-8248-2E66EFBBAFD5}"/>
              </a:ext>
            </a:extLst>
          </p:cNvPr>
          <p:cNvSpPr txBox="1"/>
          <p:nvPr/>
        </p:nvSpPr>
        <p:spPr>
          <a:xfrm>
            <a:off x="942228" y="1450992"/>
            <a:ext cx="11249772" cy="480131"/>
          </a:xfrm>
          <a:prstGeom prst="rect">
            <a:avLst/>
          </a:prstGeom>
          <a:noFill/>
        </p:spPr>
        <p:txBody>
          <a:bodyPr wrap="square">
            <a:spAutoFit/>
          </a:bodyPr>
          <a:lstStyle/>
          <a:p>
            <a:pPr marL="0" marR="0" lvl="0" indent="0" algn="l" defTabSz="914400" rtl="0" eaLnBrk="1" fontAlgn="auto" latinLnBrk="0" hangingPunct="1">
              <a:lnSpc>
                <a:spcPct val="90000"/>
              </a:lnSpc>
              <a:spcBef>
                <a:spcPts val="600"/>
              </a:spcBef>
              <a:spcAft>
                <a:spcPts val="600"/>
              </a:spcAft>
              <a:buClr>
                <a:srgbClr val="9DBFBE"/>
              </a:buClr>
              <a:buSzPct val="100000"/>
              <a:buFont typeface="Calibri" panose="020F0502020204030204" pitchFamily="34" charset="0"/>
              <a:buNone/>
              <a:tabLst/>
              <a:defRPr/>
            </a:pPr>
            <a:r>
              <a:rPr lang="en-US" altLang="en-US" sz="2800" b="1" dirty="0">
                <a:solidFill>
                  <a:srgbClr val="003E51"/>
                </a:solidFill>
                <a:latin typeface="Arial" panose="020B0604020202020204" pitchFamily="34" charset="0"/>
                <a:cs typeface="Arial" panose="020B0604020202020204" pitchFamily="34" charset="0"/>
              </a:rPr>
              <a:t>Internal Controls </a:t>
            </a:r>
            <a:r>
              <a:rPr lang="en-US" altLang="en-US" sz="2800" b="1" dirty="0">
                <a:solidFill>
                  <a:srgbClr val="003E51"/>
                </a:solidFill>
                <a:latin typeface="Arial" panose="020B0604020202020204" pitchFamily="34" charset="0"/>
                <a:cs typeface="Arial" panose="020B0604020202020204" pitchFamily="34" charset="0"/>
                <a:sym typeface="Wingdings" panose="05000000000000000000" pitchFamily="2" charset="2"/>
              </a:rPr>
              <a:t></a:t>
            </a:r>
            <a:r>
              <a:rPr lang="en-US" altLang="en-US" sz="2800" b="1" dirty="0">
                <a:solidFill>
                  <a:srgbClr val="003E51"/>
                </a:solidFill>
                <a:latin typeface="Arial" panose="020B0604020202020204" pitchFamily="34" charset="0"/>
                <a:cs typeface="Arial" panose="020B0604020202020204" pitchFamily="34" charset="0"/>
              </a:rPr>
              <a:t> Complying with SPIL Funding Requirements</a:t>
            </a:r>
            <a:endParaRPr kumimoji="0" lang="en-US" altLang="en-US" sz="2000" b="1" i="0" u="none" strike="noStrike" kern="1200" cap="none" spc="0" normalizeH="0" baseline="0" noProof="0" dirty="0">
              <a:ln>
                <a:noFill/>
              </a:ln>
              <a:solidFill>
                <a:srgbClr val="003E51"/>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05D78A1-96BB-4497-BBDE-7E59CFD6DAA7}"/>
              </a:ext>
            </a:extLst>
          </p:cNvPr>
          <p:cNvSpPr txBox="1"/>
          <p:nvPr/>
        </p:nvSpPr>
        <p:spPr>
          <a:xfrm>
            <a:off x="1550527" y="2020870"/>
            <a:ext cx="9090942" cy="3557897"/>
          </a:xfrm>
          <a:prstGeom prst="rect">
            <a:avLst/>
          </a:prstGeom>
          <a:noFill/>
        </p:spPr>
        <p:txBody>
          <a:bodyPr wrap="square" rtlCol="0">
            <a:spAutoFit/>
          </a:bodyPr>
          <a:lstStyle/>
          <a:p>
            <a:pPr>
              <a:lnSpc>
                <a:spcPct val="100000"/>
              </a:lnSpc>
              <a:spcBef>
                <a:spcPts val="600"/>
              </a:spcBef>
              <a:spcAft>
                <a:spcPts val="600"/>
              </a:spcAft>
              <a:buClr>
                <a:srgbClr val="C05131"/>
              </a:buClr>
              <a:buSzPct val="100000"/>
              <a:defRPr/>
            </a:pPr>
            <a:r>
              <a:rPr lang="en-US" sz="2400" b="1" dirty="0">
                <a:solidFill>
                  <a:srgbClr val="C05131"/>
                </a:solidFill>
                <a:latin typeface="Arial" panose="020B0604020202020204" pitchFamily="34" charset="0"/>
                <a:cs typeface="Arial" panose="020B0604020202020204" pitchFamily="34" charset="0"/>
                <a:sym typeface="Wingdings 3" panose="05040102010807070707" pitchFamily="18" charset="2"/>
              </a:rPr>
              <a:t>Requirement:</a:t>
            </a:r>
          </a:p>
          <a:p>
            <a:pPr marR="0" lvl="0" algn="l" defTabSz="914400" rtl="0" eaLnBrk="1" fontAlgn="auto" latinLnBrk="0" hangingPunct="1">
              <a:lnSpc>
                <a:spcPct val="90000"/>
              </a:lnSpc>
              <a:spcBef>
                <a:spcPts val="1200"/>
              </a:spcBef>
              <a:spcAft>
                <a:spcPts val="200"/>
              </a:spcAft>
              <a:buClr>
                <a:srgbClr val="C05131"/>
              </a:buClr>
              <a:buSzPct val="100000"/>
              <a:tabLst/>
              <a:defRPr/>
            </a:pPr>
            <a:r>
              <a:rPr kumimoji="0" lang="en-US" sz="2400" b="0" i="0" u="non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combination of GF/GP, non-Federal SSA-PI and Title VII (Part B) funding is allocated to each CIL as designated in the SPIL and state boilerplate.</a:t>
            </a:r>
          </a:p>
          <a:p>
            <a:pPr marR="0" lvl="0" algn="l" defTabSz="914400" rtl="0" eaLnBrk="1" fontAlgn="auto" latinLnBrk="0" hangingPunct="1">
              <a:lnSpc>
                <a:spcPct val="90000"/>
              </a:lnSpc>
              <a:spcBef>
                <a:spcPts val="1200"/>
              </a:spcBef>
              <a:spcAft>
                <a:spcPts val="200"/>
              </a:spcAft>
              <a:buClr>
                <a:srgbClr val="C05131"/>
              </a:buClr>
              <a:buSzPct val="100000"/>
              <a:tabLst/>
              <a:defRPr/>
            </a:pPr>
            <a:endParaRPr kumimoji="0" lang="en-US" sz="2400" b="0" i="0" u="non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1200"/>
              </a:spcBef>
              <a:spcAft>
                <a:spcPts val="200"/>
              </a:spcAft>
              <a:buClr>
                <a:srgbClr val="C05131"/>
              </a:buClr>
              <a:buSzPct val="100000"/>
              <a:tabLst/>
              <a:defRPr/>
            </a:pPr>
            <a:r>
              <a:rPr kumimoji="0" lang="en-US" sz="2400" b="1" i="0" u="none" kern="1200" cap="none" spc="0" normalizeH="0" baseline="0" noProof="0" dirty="0">
                <a:ln>
                  <a:noFill/>
                </a:ln>
                <a:solidFill>
                  <a:srgbClr val="C05131"/>
                </a:solidFill>
                <a:effectLst/>
                <a:uLnTx/>
                <a:uFillTx/>
                <a:latin typeface="Arial" panose="020B0604020202020204" pitchFamily="34" charset="0"/>
                <a:cs typeface="Arial" panose="020B0604020202020204" pitchFamily="34" charset="0"/>
              </a:rPr>
              <a:t>MRS Internal Control:</a:t>
            </a:r>
          </a:p>
          <a:p>
            <a:pPr marR="0" lvl="0" algn="l" defTabSz="914400" rtl="0" eaLnBrk="1" fontAlgn="auto" latinLnBrk="0" hangingPunct="1">
              <a:lnSpc>
                <a:spcPct val="90000"/>
              </a:lnSpc>
              <a:spcBef>
                <a:spcPts val="1200"/>
              </a:spcBef>
              <a:spcAft>
                <a:spcPts val="200"/>
              </a:spcAft>
              <a:buClr>
                <a:srgbClr val="C05131"/>
              </a:buClr>
              <a:buSzPct val="100000"/>
              <a:tabLst/>
              <a:defRPr/>
            </a:pPr>
            <a:r>
              <a:rPr kumimoji="0" lang="en-US" sz="2400" b="0" i="0" u="non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MRS will ensure total contract amounts are calculated from the three funding sources specified in the SPIL</a:t>
            </a:r>
            <a:r>
              <a:rPr lang="en-US" sz="2400" dirty="0">
                <a:solidFill>
                  <a:prstClr val="black"/>
                </a:solidFill>
                <a:latin typeface="Arial" panose="020B0604020202020204" pitchFamily="34" charset="0"/>
                <a:cs typeface="Arial" panose="020B0604020202020204" pitchFamily="34" charset="0"/>
              </a:rPr>
              <a:t> </a:t>
            </a:r>
            <a:r>
              <a:rPr kumimoji="0" lang="en-US" sz="2400" b="0" i="0" u="non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and state boilerplate. </a:t>
            </a:r>
          </a:p>
        </p:txBody>
      </p:sp>
    </p:spTree>
    <p:extLst>
      <p:ext uri="{BB962C8B-B14F-4D97-AF65-F5344CB8AC3E}">
        <p14:creationId xmlns:p14="http://schemas.microsoft.com/office/powerpoint/2010/main" val="838843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487E2EC-1494-4013-8DE2-12F2E2F3894A}"/>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sp>
        <p:nvSpPr>
          <p:cNvPr id="16" name="TextBox 15">
            <a:extLst>
              <a:ext uri="{FF2B5EF4-FFF2-40B4-BE49-F238E27FC236}">
                <a16:creationId xmlns:a16="http://schemas.microsoft.com/office/drawing/2014/main" id="{34876770-5D03-4D30-8248-2E66EFBBAFD5}"/>
              </a:ext>
            </a:extLst>
          </p:cNvPr>
          <p:cNvSpPr txBox="1"/>
          <p:nvPr/>
        </p:nvSpPr>
        <p:spPr>
          <a:xfrm>
            <a:off x="942228" y="1450992"/>
            <a:ext cx="11249772" cy="480131"/>
          </a:xfrm>
          <a:prstGeom prst="rect">
            <a:avLst/>
          </a:prstGeom>
          <a:noFill/>
        </p:spPr>
        <p:txBody>
          <a:bodyPr wrap="square">
            <a:spAutoFit/>
          </a:bodyPr>
          <a:lstStyle/>
          <a:p>
            <a:pPr marL="0" marR="0" lvl="0" indent="0" algn="l" defTabSz="914400" rtl="0" eaLnBrk="1" fontAlgn="auto" latinLnBrk="0" hangingPunct="1">
              <a:lnSpc>
                <a:spcPct val="90000"/>
              </a:lnSpc>
              <a:spcBef>
                <a:spcPts val="600"/>
              </a:spcBef>
              <a:spcAft>
                <a:spcPts val="600"/>
              </a:spcAft>
              <a:buClr>
                <a:srgbClr val="9DBFBE"/>
              </a:buClr>
              <a:buSzPct val="100000"/>
              <a:buFont typeface="Calibri" panose="020F0502020204030204" pitchFamily="34" charset="0"/>
              <a:buNone/>
              <a:tabLst/>
              <a:defRPr/>
            </a:pPr>
            <a:r>
              <a:rPr lang="en-US" altLang="en-US" sz="2800" b="1" dirty="0">
                <a:solidFill>
                  <a:srgbClr val="003E51"/>
                </a:solidFill>
                <a:latin typeface="Arial" panose="020B0604020202020204" pitchFamily="34" charset="0"/>
                <a:cs typeface="Arial" panose="020B0604020202020204" pitchFamily="34" charset="0"/>
              </a:rPr>
              <a:t>Rationale for Payment Process</a:t>
            </a:r>
            <a:endParaRPr kumimoji="0" lang="en-US" altLang="en-US" sz="2000" b="1" i="0" u="none" strike="noStrike" kern="1200" cap="none" spc="0" normalizeH="0" baseline="0" noProof="0" dirty="0">
              <a:ln>
                <a:noFill/>
              </a:ln>
              <a:solidFill>
                <a:srgbClr val="003E51"/>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05D78A1-96BB-4497-BBDE-7E59CFD6DAA7}"/>
              </a:ext>
            </a:extLst>
          </p:cNvPr>
          <p:cNvSpPr txBox="1"/>
          <p:nvPr/>
        </p:nvSpPr>
        <p:spPr>
          <a:xfrm>
            <a:off x="1550526" y="2020870"/>
            <a:ext cx="10376453" cy="3508653"/>
          </a:xfrm>
          <a:prstGeom prst="rect">
            <a:avLst/>
          </a:prstGeom>
          <a:noFill/>
        </p:spPr>
        <p:txBody>
          <a:bodyPr wrap="square" rtlCol="0">
            <a:spAutoFit/>
          </a:bodyPr>
          <a:lstStyle/>
          <a:p>
            <a:pPr>
              <a:lnSpc>
                <a:spcPct val="100000"/>
              </a:lnSpc>
              <a:spcBef>
                <a:spcPts val="600"/>
              </a:spcBef>
              <a:spcAft>
                <a:spcPts val="600"/>
              </a:spcAft>
              <a:buClr>
                <a:srgbClr val="C05131"/>
              </a:buClr>
              <a:buSzPct val="100000"/>
              <a:defRPr/>
            </a:pPr>
            <a:r>
              <a:rPr lang="en-US" sz="2400" b="1" dirty="0">
                <a:solidFill>
                  <a:srgbClr val="C05131"/>
                </a:solidFill>
                <a:latin typeface="Arial" panose="020B0604020202020204" pitchFamily="34" charset="0"/>
                <a:cs typeface="Arial" panose="020B0604020202020204" pitchFamily="34" charset="0"/>
                <a:sym typeface="Wingdings 3" panose="05040102010807070707" pitchFamily="18" charset="2"/>
              </a:rPr>
              <a:t>Internal Control Objective:</a:t>
            </a:r>
          </a:p>
          <a:p>
            <a:pPr>
              <a:lnSpc>
                <a:spcPct val="100000"/>
              </a:lnSpc>
              <a:spcBef>
                <a:spcPts val="600"/>
              </a:spcBef>
              <a:spcAft>
                <a:spcPts val="600"/>
              </a:spcAft>
              <a:buClr>
                <a:srgbClr val="C05131"/>
              </a:buClr>
              <a:buSzPct val="100000"/>
              <a:defRPr/>
            </a:pPr>
            <a:r>
              <a:rPr lang="en-US" sz="2400" dirty="0">
                <a:latin typeface="Arial" panose="020B0604020202020204" pitchFamily="34" charset="0"/>
                <a:cs typeface="Arial" panose="020B0604020202020204" pitchFamily="34" charset="0"/>
                <a:sym typeface="Wingdings 3" panose="05040102010807070707" pitchFamily="18" charset="2"/>
              </a:rPr>
              <a:t>To establish internal controls over the payment process which mitigates  the potential loss of funds.  </a:t>
            </a:r>
          </a:p>
          <a:p>
            <a:pPr>
              <a:lnSpc>
                <a:spcPct val="100000"/>
              </a:lnSpc>
              <a:spcBef>
                <a:spcPts val="600"/>
              </a:spcBef>
              <a:spcAft>
                <a:spcPts val="600"/>
              </a:spcAft>
              <a:buClr>
                <a:srgbClr val="C05131"/>
              </a:buClr>
              <a:buSzPct val="100000"/>
              <a:defRPr/>
            </a:pPr>
            <a:r>
              <a:rPr lang="en-US" sz="2400" b="1" dirty="0">
                <a:solidFill>
                  <a:srgbClr val="C05131"/>
                </a:solidFill>
                <a:latin typeface="Arial" panose="020B0604020202020204" pitchFamily="34" charset="0"/>
                <a:cs typeface="Arial" panose="020B0604020202020204" pitchFamily="34" charset="0"/>
                <a:sym typeface="Wingdings 3" panose="05040102010807070707" pitchFamily="18" charset="2"/>
              </a:rPr>
              <a:t>Internal Control:</a:t>
            </a:r>
          </a:p>
          <a:p>
            <a:pPr>
              <a:lnSpc>
                <a:spcPct val="100000"/>
              </a:lnSpc>
              <a:spcBef>
                <a:spcPts val="600"/>
              </a:spcBef>
              <a:spcAft>
                <a:spcPts val="600"/>
              </a:spcAft>
              <a:buClr>
                <a:srgbClr val="C05131"/>
              </a:buClr>
              <a:buSzPct val="100000"/>
              <a:defRPr/>
            </a:pPr>
            <a:r>
              <a:rPr lang="en-US" sz="2400" dirty="0">
                <a:latin typeface="Arial" panose="020B0604020202020204" pitchFamily="34" charset="0"/>
                <a:cs typeface="Arial" panose="020B0604020202020204" pitchFamily="34" charset="0"/>
                <a:sym typeface="Wingdings 3" panose="05040102010807070707" pitchFamily="18" charset="2"/>
              </a:rPr>
              <a:t>State GF/GP, SSA-PI and Title VII (Part B) carryover funds are utilized first in payments to CILs. Current year Title VII (Part B) funds are utilized after those three sources are exhausted. Unused current year Title VII (Part B) funds are carried over to the next fiscal year. </a:t>
            </a:r>
          </a:p>
        </p:txBody>
      </p:sp>
    </p:spTree>
    <p:extLst>
      <p:ext uri="{BB962C8B-B14F-4D97-AF65-F5344CB8AC3E}">
        <p14:creationId xmlns:p14="http://schemas.microsoft.com/office/powerpoint/2010/main" val="2227662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487E2EC-1494-4013-8DE2-12F2E2F3894A}"/>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sp>
        <p:nvSpPr>
          <p:cNvPr id="16" name="TextBox 15">
            <a:extLst>
              <a:ext uri="{FF2B5EF4-FFF2-40B4-BE49-F238E27FC236}">
                <a16:creationId xmlns:a16="http://schemas.microsoft.com/office/drawing/2014/main" id="{34876770-5D03-4D30-8248-2E66EFBBAFD5}"/>
              </a:ext>
            </a:extLst>
          </p:cNvPr>
          <p:cNvSpPr txBox="1"/>
          <p:nvPr/>
        </p:nvSpPr>
        <p:spPr>
          <a:xfrm>
            <a:off x="942228" y="1450992"/>
            <a:ext cx="11249772" cy="480131"/>
          </a:xfrm>
          <a:prstGeom prst="rect">
            <a:avLst/>
          </a:prstGeom>
          <a:noFill/>
        </p:spPr>
        <p:txBody>
          <a:bodyPr wrap="square">
            <a:spAutoFit/>
          </a:bodyPr>
          <a:lstStyle/>
          <a:p>
            <a:pPr marL="0" marR="0" lvl="0" indent="0" algn="l" defTabSz="914400" rtl="0" eaLnBrk="1" fontAlgn="auto" latinLnBrk="0" hangingPunct="1">
              <a:lnSpc>
                <a:spcPct val="90000"/>
              </a:lnSpc>
              <a:spcBef>
                <a:spcPts val="600"/>
              </a:spcBef>
              <a:spcAft>
                <a:spcPts val="600"/>
              </a:spcAft>
              <a:buClr>
                <a:srgbClr val="9DBFBE"/>
              </a:buClr>
              <a:buSzPct val="100000"/>
              <a:buFont typeface="Calibri" panose="020F0502020204030204" pitchFamily="34" charset="0"/>
              <a:buNone/>
              <a:tabLst/>
              <a:defRPr/>
            </a:pPr>
            <a:r>
              <a:rPr lang="en-US" altLang="en-US" sz="2800" b="1" dirty="0">
                <a:solidFill>
                  <a:srgbClr val="003E51"/>
                </a:solidFill>
                <a:latin typeface="Arial" panose="020B0604020202020204" pitchFamily="34" charset="0"/>
                <a:cs typeface="Arial" panose="020B0604020202020204" pitchFamily="34" charset="0"/>
              </a:rPr>
              <a:t>Internal Control </a:t>
            </a:r>
            <a:r>
              <a:rPr lang="en-US" altLang="en-US" sz="2800" b="1" dirty="0">
                <a:solidFill>
                  <a:srgbClr val="003E51"/>
                </a:solidFill>
                <a:latin typeface="Arial" panose="020B0604020202020204" pitchFamily="34" charset="0"/>
                <a:cs typeface="Arial" panose="020B0604020202020204" pitchFamily="34" charset="0"/>
                <a:sym typeface="Wingdings" panose="05000000000000000000" pitchFamily="2" charset="2"/>
              </a:rPr>
              <a:t></a:t>
            </a:r>
            <a:r>
              <a:rPr lang="en-US" altLang="en-US" sz="2800" b="1" dirty="0">
                <a:solidFill>
                  <a:srgbClr val="003E51"/>
                </a:solidFill>
                <a:latin typeface="Arial" panose="020B0604020202020204" pitchFamily="34" charset="0"/>
                <a:cs typeface="Arial" panose="020B0604020202020204" pitchFamily="34" charset="0"/>
              </a:rPr>
              <a:t> Protect State GF/GP and SSA-PI Funding </a:t>
            </a:r>
            <a:endParaRPr kumimoji="0" lang="en-US" altLang="en-US" sz="2000" b="1" i="0" u="none" strike="noStrike" kern="1200" cap="none" spc="0" normalizeH="0" baseline="0" noProof="0" dirty="0">
              <a:ln>
                <a:noFill/>
              </a:ln>
              <a:solidFill>
                <a:srgbClr val="003E51"/>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05D78A1-96BB-4497-BBDE-7E59CFD6DAA7}"/>
              </a:ext>
            </a:extLst>
          </p:cNvPr>
          <p:cNvSpPr txBox="1"/>
          <p:nvPr/>
        </p:nvSpPr>
        <p:spPr>
          <a:xfrm>
            <a:off x="1550526" y="2020870"/>
            <a:ext cx="10376453" cy="1354217"/>
          </a:xfrm>
          <a:prstGeom prst="rect">
            <a:avLst/>
          </a:prstGeom>
          <a:noFill/>
        </p:spPr>
        <p:txBody>
          <a:bodyPr wrap="square" rtlCol="0">
            <a:spAutoFit/>
          </a:bodyPr>
          <a:lstStyle/>
          <a:p>
            <a:pPr>
              <a:lnSpc>
                <a:spcPct val="100000"/>
              </a:lnSpc>
              <a:spcBef>
                <a:spcPts val="600"/>
              </a:spcBef>
              <a:spcAft>
                <a:spcPts val="600"/>
              </a:spcAft>
              <a:buClr>
                <a:srgbClr val="C05131"/>
              </a:buClr>
              <a:buSzPct val="100000"/>
              <a:defRPr/>
            </a:pPr>
            <a:r>
              <a:rPr lang="en-US" sz="2400" b="1" dirty="0">
                <a:solidFill>
                  <a:srgbClr val="C05131"/>
                </a:solidFill>
                <a:latin typeface="Arial" panose="020B0604020202020204" pitchFamily="34" charset="0"/>
                <a:cs typeface="Arial" panose="020B0604020202020204" pitchFamily="34" charset="0"/>
                <a:sym typeface="Wingdings 3" panose="05040102010807070707" pitchFamily="18" charset="2"/>
              </a:rPr>
              <a:t>Drawing from the sources of funding:  </a:t>
            </a:r>
          </a:p>
          <a:p>
            <a:pPr>
              <a:lnSpc>
                <a:spcPct val="100000"/>
              </a:lnSpc>
              <a:spcBef>
                <a:spcPts val="600"/>
              </a:spcBef>
              <a:spcAft>
                <a:spcPts val="600"/>
              </a:spcAft>
              <a:buClr>
                <a:srgbClr val="C05131"/>
              </a:buClr>
              <a:buSzPct val="100000"/>
              <a:defRPr/>
            </a:pPr>
            <a:r>
              <a:rPr lang="en-US" sz="2400" dirty="0">
                <a:latin typeface="Arial" panose="020B0604020202020204" pitchFamily="34" charset="0"/>
                <a:cs typeface="Arial" panose="020B0604020202020204" pitchFamily="34" charset="0"/>
                <a:sym typeface="Wingdings 3" panose="05040102010807070707" pitchFamily="18" charset="2"/>
              </a:rPr>
              <a:t>The type of funds drawn down by each CIL depends on the timing and amount of their billing (SOE).</a:t>
            </a:r>
          </a:p>
        </p:txBody>
      </p:sp>
      <p:sp>
        <p:nvSpPr>
          <p:cNvPr id="12" name="Rectangle 11">
            <a:extLst>
              <a:ext uri="{FF2B5EF4-FFF2-40B4-BE49-F238E27FC236}">
                <a16:creationId xmlns:a16="http://schemas.microsoft.com/office/drawing/2014/main" id="{2E4FFA26-22AA-4308-B012-FDBDD4AD3BF9}"/>
              </a:ext>
            </a:extLst>
          </p:cNvPr>
          <p:cNvSpPr>
            <a:spLocks noChangeAspect="1"/>
          </p:cNvSpPr>
          <p:nvPr/>
        </p:nvSpPr>
        <p:spPr>
          <a:xfrm>
            <a:off x="942228" y="3946545"/>
            <a:ext cx="2195168" cy="1811241"/>
          </a:xfrm>
          <a:prstGeom prst="rect">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r>
              <a:rPr lang="en-US" b="1" dirty="0">
                <a:solidFill>
                  <a:schemeClr val="bg1"/>
                </a:solidFill>
                <a:latin typeface="Arial" panose="020B0604020202020204" pitchFamily="34" charset="0"/>
                <a:cs typeface="Arial" panose="020B0604020202020204" pitchFamily="34" charset="0"/>
              </a:rPr>
              <a:t>State Funds</a:t>
            </a:r>
          </a:p>
          <a:p>
            <a:pPr algn="ctr">
              <a:spcBef>
                <a:spcPts val="600"/>
              </a:spcBef>
              <a:spcAft>
                <a:spcPts val="600"/>
              </a:spcAft>
            </a:pPr>
            <a:r>
              <a:rPr lang="en-US" b="1" u="sng" dirty="0">
                <a:solidFill>
                  <a:schemeClr val="bg1"/>
                </a:solidFill>
                <a:latin typeface="Arial" panose="020B0604020202020204" pitchFamily="34" charset="0"/>
                <a:cs typeface="Arial" panose="020B0604020202020204" pitchFamily="34" charset="0"/>
              </a:rPr>
              <a:t>Cannot</a:t>
            </a:r>
            <a:r>
              <a:rPr lang="en-US" b="1" dirty="0">
                <a:solidFill>
                  <a:schemeClr val="bg1"/>
                </a:solidFill>
                <a:latin typeface="Arial" panose="020B0604020202020204" pitchFamily="34" charset="0"/>
                <a:cs typeface="Arial" panose="020B0604020202020204" pitchFamily="34" charset="0"/>
              </a:rPr>
              <a:t>    Carryover</a:t>
            </a: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B782AC4C-6C6C-401A-A0B7-143B93406EB8}"/>
              </a:ext>
            </a:extLst>
          </p:cNvPr>
          <p:cNvSpPr>
            <a:spLocks noChangeAspect="1"/>
          </p:cNvSpPr>
          <p:nvPr/>
        </p:nvSpPr>
        <p:spPr>
          <a:xfrm>
            <a:off x="3205879" y="3946545"/>
            <a:ext cx="2195168" cy="1811241"/>
          </a:xfrm>
          <a:prstGeom prst="rect">
            <a:avLst/>
          </a:prstGeom>
          <a:solidFill>
            <a:srgbClr val="003E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r>
              <a:rPr lang="en-US" b="1" dirty="0">
                <a:solidFill>
                  <a:schemeClr val="bg1"/>
                </a:solidFill>
                <a:latin typeface="Arial" panose="020B0604020202020204" pitchFamily="34" charset="0"/>
                <a:cs typeface="Arial" panose="020B0604020202020204" pitchFamily="34" charset="0"/>
              </a:rPr>
              <a:t>SSA-PI</a:t>
            </a:r>
          </a:p>
          <a:p>
            <a:pPr algn="ctr">
              <a:spcBef>
                <a:spcPts val="600"/>
              </a:spcBef>
              <a:spcAft>
                <a:spcPts val="600"/>
              </a:spcAft>
            </a:pPr>
            <a:r>
              <a:rPr lang="en-US" b="1" u="sng" dirty="0">
                <a:solidFill>
                  <a:schemeClr val="bg1"/>
                </a:solidFill>
                <a:latin typeface="Arial" panose="020B0604020202020204" pitchFamily="34" charset="0"/>
                <a:cs typeface="Arial" panose="020B0604020202020204" pitchFamily="34" charset="0"/>
              </a:rPr>
              <a:t>Cannot</a:t>
            </a:r>
            <a:r>
              <a:rPr lang="en-US" b="1" dirty="0">
                <a:solidFill>
                  <a:schemeClr val="bg1"/>
                </a:solidFill>
                <a:latin typeface="Arial" panose="020B0604020202020204" pitchFamily="34" charset="0"/>
                <a:cs typeface="Arial" panose="020B0604020202020204" pitchFamily="34" charset="0"/>
              </a:rPr>
              <a:t>    Carryover</a:t>
            </a: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C4A4590-D388-4321-A27C-B8048FA8ACA4}"/>
              </a:ext>
            </a:extLst>
          </p:cNvPr>
          <p:cNvSpPr>
            <a:spLocks noChangeAspect="1"/>
          </p:cNvSpPr>
          <p:nvPr/>
        </p:nvSpPr>
        <p:spPr>
          <a:xfrm>
            <a:off x="5469530" y="3946545"/>
            <a:ext cx="2195168" cy="1811240"/>
          </a:xfrm>
          <a:prstGeom prst="rect">
            <a:avLst/>
          </a:prstGeom>
          <a:solidFill>
            <a:srgbClr val="003E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r>
              <a:rPr lang="en-US" b="1" dirty="0">
                <a:solidFill>
                  <a:schemeClr val="bg1"/>
                </a:solidFill>
                <a:latin typeface="Arial" panose="020B0604020202020204" pitchFamily="34" charset="0"/>
                <a:cs typeface="Arial" panose="020B0604020202020204" pitchFamily="34" charset="0"/>
              </a:rPr>
              <a:t>Title VII</a:t>
            </a:r>
          </a:p>
          <a:p>
            <a:pPr algn="ctr">
              <a:spcBef>
                <a:spcPts val="600"/>
              </a:spcBef>
              <a:spcAft>
                <a:spcPts val="600"/>
              </a:spcAft>
            </a:pPr>
            <a:r>
              <a:rPr lang="en-US" b="1" dirty="0">
                <a:solidFill>
                  <a:schemeClr val="bg1"/>
                </a:solidFill>
                <a:latin typeface="Arial" panose="020B0604020202020204" pitchFamily="34" charset="0"/>
                <a:cs typeface="Arial" panose="020B0604020202020204" pitchFamily="34" charset="0"/>
              </a:rPr>
              <a:t>Carryover from  previous FY </a:t>
            </a:r>
          </a:p>
          <a:p>
            <a:pPr algn="ctr">
              <a:spcBef>
                <a:spcPts val="600"/>
              </a:spcBef>
              <a:spcAft>
                <a:spcPts val="600"/>
              </a:spcAft>
            </a:pPr>
            <a:endParaRPr lang="en-US" b="1" u="sng" dirty="0">
              <a:solidFill>
                <a:srgbClr val="003E5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7AB2691C-794D-4D66-9E3D-48C23E728388}"/>
              </a:ext>
            </a:extLst>
          </p:cNvPr>
          <p:cNvSpPr>
            <a:spLocks noChangeAspect="1"/>
          </p:cNvSpPr>
          <p:nvPr/>
        </p:nvSpPr>
        <p:spPr>
          <a:xfrm>
            <a:off x="9054606" y="3946545"/>
            <a:ext cx="2195168" cy="1811240"/>
          </a:xfrm>
          <a:prstGeom prst="rect">
            <a:avLst/>
          </a:prstGeom>
          <a:solidFill>
            <a:srgbClr val="003E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r>
              <a:rPr lang="en-US" b="1" dirty="0">
                <a:solidFill>
                  <a:schemeClr val="bg1"/>
                </a:solidFill>
                <a:latin typeface="Arial" panose="020B0604020202020204" pitchFamily="34" charset="0"/>
                <a:cs typeface="Arial" panose="020B0604020202020204" pitchFamily="34" charset="0"/>
              </a:rPr>
              <a:t>Title VII</a:t>
            </a:r>
          </a:p>
          <a:p>
            <a:pPr algn="ctr">
              <a:spcBef>
                <a:spcPts val="600"/>
              </a:spcBef>
              <a:spcAft>
                <a:spcPts val="600"/>
              </a:spcAft>
            </a:pPr>
            <a:r>
              <a:rPr lang="en-US" b="1" dirty="0">
                <a:solidFill>
                  <a:schemeClr val="bg1"/>
                </a:solidFill>
                <a:latin typeface="Arial" panose="020B0604020202020204" pitchFamily="34" charset="0"/>
                <a:cs typeface="Arial" panose="020B0604020202020204" pitchFamily="34" charset="0"/>
              </a:rPr>
              <a:t>Unspent can   Carryover 1 </a:t>
            </a:r>
            <a:r>
              <a:rPr lang="en-US" b="1" dirty="0" err="1">
                <a:solidFill>
                  <a:schemeClr val="bg1"/>
                </a:solidFill>
                <a:latin typeface="Arial" panose="020B0604020202020204" pitchFamily="34" charset="0"/>
                <a:cs typeface="Arial" panose="020B0604020202020204" pitchFamily="34" charset="0"/>
              </a:rPr>
              <a:t>yr</a:t>
            </a: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D0F7FFE7-3806-4741-88F3-A4832B4C6619}"/>
              </a:ext>
            </a:extLst>
          </p:cNvPr>
          <p:cNvCxnSpPr/>
          <p:nvPr/>
        </p:nvCxnSpPr>
        <p:spPr>
          <a:xfrm>
            <a:off x="942228" y="3738153"/>
            <a:ext cx="6722470" cy="0"/>
          </a:xfrm>
          <a:prstGeom prst="line">
            <a:avLst/>
          </a:prstGeom>
          <a:ln w="19050">
            <a:solidFill>
              <a:srgbClr val="003E5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9AE455E-B51D-4285-BA96-CA6D4296D389}"/>
              </a:ext>
            </a:extLst>
          </p:cNvPr>
          <p:cNvCxnSpPr>
            <a:cxnSpLocks/>
          </p:cNvCxnSpPr>
          <p:nvPr/>
        </p:nvCxnSpPr>
        <p:spPr>
          <a:xfrm>
            <a:off x="9054606" y="3725453"/>
            <a:ext cx="2195168" cy="0"/>
          </a:xfrm>
          <a:prstGeom prst="line">
            <a:avLst/>
          </a:prstGeom>
          <a:ln w="19050">
            <a:solidFill>
              <a:srgbClr val="003E5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CBCAA30-C637-499C-9D80-490FB4E81D62}"/>
              </a:ext>
            </a:extLst>
          </p:cNvPr>
          <p:cNvSpPr txBox="1"/>
          <p:nvPr/>
        </p:nvSpPr>
        <p:spPr>
          <a:xfrm>
            <a:off x="3511689" y="3538274"/>
            <a:ext cx="1583547" cy="369332"/>
          </a:xfrm>
          <a:prstGeom prst="rect">
            <a:avLst/>
          </a:prstGeom>
          <a:solidFill>
            <a:schemeClr val="bg1"/>
          </a:solidFill>
        </p:spPr>
        <p:txBody>
          <a:bodyPr wrap="square" rtlCol="0">
            <a:spAutoFit/>
          </a:bodyPr>
          <a:lstStyle/>
          <a:p>
            <a:pPr algn="ctr"/>
            <a:r>
              <a:rPr lang="en-US" b="1" dirty="0">
                <a:solidFill>
                  <a:srgbClr val="C05131"/>
                </a:solidFill>
                <a:latin typeface="Arial" panose="020B0604020202020204" pitchFamily="34" charset="0"/>
                <a:cs typeface="Arial" panose="020B0604020202020204" pitchFamily="34" charset="0"/>
              </a:rPr>
              <a:t>First Dollars</a:t>
            </a:r>
          </a:p>
        </p:txBody>
      </p:sp>
      <p:sp>
        <p:nvSpPr>
          <p:cNvPr id="22" name="TextBox 21">
            <a:extLst>
              <a:ext uri="{FF2B5EF4-FFF2-40B4-BE49-F238E27FC236}">
                <a16:creationId xmlns:a16="http://schemas.microsoft.com/office/drawing/2014/main" id="{5C786492-4998-4665-B9B8-1FE0F80EE621}"/>
              </a:ext>
            </a:extLst>
          </p:cNvPr>
          <p:cNvSpPr txBox="1"/>
          <p:nvPr/>
        </p:nvSpPr>
        <p:spPr>
          <a:xfrm>
            <a:off x="9360416" y="3520548"/>
            <a:ext cx="1583547" cy="369332"/>
          </a:xfrm>
          <a:prstGeom prst="rect">
            <a:avLst/>
          </a:prstGeom>
          <a:solidFill>
            <a:schemeClr val="bg1"/>
          </a:solidFill>
        </p:spPr>
        <p:txBody>
          <a:bodyPr wrap="square" rtlCol="0">
            <a:spAutoFit/>
          </a:bodyPr>
          <a:lstStyle/>
          <a:p>
            <a:pPr algn="ctr"/>
            <a:r>
              <a:rPr lang="en-US" b="1" dirty="0">
                <a:solidFill>
                  <a:srgbClr val="C05131"/>
                </a:solidFill>
                <a:latin typeface="Arial" panose="020B0604020202020204" pitchFamily="34" charset="0"/>
                <a:cs typeface="Arial" panose="020B0604020202020204" pitchFamily="34" charset="0"/>
              </a:rPr>
              <a:t>Last Dollars</a:t>
            </a:r>
          </a:p>
        </p:txBody>
      </p:sp>
    </p:spTree>
    <p:extLst>
      <p:ext uri="{BB962C8B-B14F-4D97-AF65-F5344CB8AC3E}">
        <p14:creationId xmlns:p14="http://schemas.microsoft.com/office/powerpoint/2010/main" val="24689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487E2EC-1494-4013-8DE2-12F2E2F3894A}"/>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sp>
        <p:nvSpPr>
          <p:cNvPr id="16" name="TextBox 15">
            <a:extLst>
              <a:ext uri="{FF2B5EF4-FFF2-40B4-BE49-F238E27FC236}">
                <a16:creationId xmlns:a16="http://schemas.microsoft.com/office/drawing/2014/main" id="{34876770-5D03-4D30-8248-2E66EFBBAFD5}"/>
              </a:ext>
            </a:extLst>
          </p:cNvPr>
          <p:cNvSpPr txBox="1"/>
          <p:nvPr/>
        </p:nvSpPr>
        <p:spPr>
          <a:xfrm>
            <a:off x="942228" y="1450992"/>
            <a:ext cx="11249772" cy="480131"/>
          </a:xfrm>
          <a:prstGeom prst="rect">
            <a:avLst/>
          </a:prstGeom>
          <a:noFill/>
        </p:spPr>
        <p:txBody>
          <a:bodyPr wrap="square">
            <a:spAutoFit/>
          </a:bodyPr>
          <a:lstStyle/>
          <a:p>
            <a:pPr marL="0" marR="0" lvl="0" indent="0" algn="l" defTabSz="914400" rtl="0" eaLnBrk="1" fontAlgn="auto" latinLnBrk="0" hangingPunct="1">
              <a:lnSpc>
                <a:spcPct val="90000"/>
              </a:lnSpc>
              <a:spcBef>
                <a:spcPts val="600"/>
              </a:spcBef>
              <a:spcAft>
                <a:spcPts val="600"/>
              </a:spcAft>
              <a:buClr>
                <a:srgbClr val="9DBFBE"/>
              </a:buClr>
              <a:buSzPct val="100000"/>
              <a:buFont typeface="Calibri" panose="020F0502020204030204" pitchFamily="34" charset="0"/>
              <a:buNone/>
              <a:tabLst/>
              <a:defRPr/>
            </a:pPr>
            <a:r>
              <a:rPr lang="en-US" altLang="en-US" sz="2800" b="1" dirty="0">
                <a:solidFill>
                  <a:srgbClr val="003E51"/>
                </a:solidFill>
                <a:latin typeface="Arial" panose="020B0604020202020204" pitchFamily="34" charset="0"/>
                <a:cs typeface="Arial" panose="020B0604020202020204" pitchFamily="34" charset="0"/>
              </a:rPr>
              <a:t>Internal Control </a:t>
            </a:r>
            <a:r>
              <a:rPr lang="en-US" altLang="en-US" sz="2800" b="1" dirty="0">
                <a:solidFill>
                  <a:srgbClr val="003E51"/>
                </a:solidFill>
                <a:latin typeface="Arial" panose="020B0604020202020204" pitchFamily="34" charset="0"/>
                <a:cs typeface="Arial" panose="020B0604020202020204" pitchFamily="34" charset="0"/>
                <a:sym typeface="Wingdings" panose="05000000000000000000" pitchFamily="2" charset="2"/>
              </a:rPr>
              <a:t></a:t>
            </a:r>
            <a:r>
              <a:rPr lang="en-US" altLang="en-US" sz="2800" b="1" dirty="0">
                <a:solidFill>
                  <a:srgbClr val="003E51"/>
                </a:solidFill>
                <a:latin typeface="Arial" panose="020B0604020202020204" pitchFamily="34" charset="0"/>
                <a:cs typeface="Arial" panose="020B0604020202020204" pitchFamily="34" charset="0"/>
              </a:rPr>
              <a:t> Protect State GF/GP and SSA-PI Funding </a:t>
            </a:r>
            <a:endParaRPr kumimoji="0" lang="en-US" altLang="en-US" sz="2000" b="1" i="0" u="none" strike="noStrike" kern="1200" cap="none" spc="0" normalizeH="0" baseline="0" noProof="0" dirty="0">
              <a:ln>
                <a:noFill/>
              </a:ln>
              <a:solidFill>
                <a:srgbClr val="003E51"/>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05D78A1-96BB-4497-BBDE-7E59CFD6DAA7}"/>
              </a:ext>
            </a:extLst>
          </p:cNvPr>
          <p:cNvSpPr txBox="1"/>
          <p:nvPr/>
        </p:nvSpPr>
        <p:spPr>
          <a:xfrm>
            <a:off x="1550526" y="2020870"/>
            <a:ext cx="10376453" cy="1354217"/>
          </a:xfrm>
          <a:prstGeom prst="rect">
            <a:avLst/>
          </a:prstGeom>
          <a:noFill/>
        </p:spPr>
        <p:txBody>
          <a:bodyPr wrap="square" rtlCol="0">
            <a:spAutoFit/>
          </a:bodyPr>
          <a:lstStyle/>
          <a:p>
            <a:pPr>
              <a:lnSpc>
                <a:spcPct val="100000"/>
              </a:lnSpc>
              <a:spcBef>
                <a:spcPts val="600"/>
              </a:spcBef>
              <a:spcAft>
                <a:spcPts val="600"/>
              </a:spcAft>
              <a:buClr>
                <a:srgbClr val="C05131"/>
              </a:buClr>
              <a:buSzPct val="100000"/>
              <a:defRPr/>
            </a:pPr>
            <a:r>
              <a:rPr lang="en-US" sz="2400" b="1" dirty="0">
                <a:solidFill>
                  <a:srgbClr val="C05131"/>
                </a:solidFill>
                <a:latin typeface="Arial" panose="020B0604020202020204" pitchFamily="34" charset="0"/>
                <a:cs typeface="Arial" panose="020B0604020202020204" pitchFamily="34" charset="0"/>
                <a:sym typeface="Wingdings 3" panose="05040102010807070707" pitchFamily="18" charset="2"/>
              </a:rPr>
              <a:t>Drawing from the sources of funding:  </a:t>
            </a:r>
          </a:p>
          <a:p>
            <a:pPr>
              <a:lnSpc>
                <a:spcPct val="100000"/>
              </a:lnSpc>
              <a:spcBef>
                <a:spcPts val="600"/>
              </a:spcBef>
              <a:spcAft>
                <a:spcPts val="600"/>
              </a:spcAft>
              <a:buClr>
                <a:srgbClr val="C05131"/>
              </a:buClr>
              <a:buSzPct val="100000"/>
              <a:defRPr/>
            </a:pPr>
            <a:r>
              <a:rPr lang="en-US" sz="2400" dirty="0">
                <a:latin typeface="Arial" panose="020B0604020202020204" pitchFamily="34" charset="0"/>
                <a:cs typeface="Arial" panose="020B0604020202020204" pitchFamily="34" charset="0"/>
                <a:sym typeface="Wingdings 3" panose="05040102010807070707" pitchFamily="18" charset="2"/>
              </a:rPr>
              <a:t>The type of funds drawn down by each CIL depends on the timing and amount of their billing (SOE).</a:t>
            </a:r>
          </a:p>
        </p:txBody>
      </p:sp>
      <p:sp>
        <p:nvSpPr>
          <p:cNvPr id="12" name="Rectangle 11">
            <a:extLst>
              <a:ext uri="{FF2B5EF4-FFF2-40B4-BE49-F238E27FC236}">
                <a16:creationId xmlns:a16="http://schemas.microsoft.com/office/drawing/2014/main" id="{2E4FFA26-22AA-4308-B012-FDBDD4AD3BF9}"/>
              </a:ext>
            </a:extLst>
          </p:cNvPr>
          <p:cNvSpPr>
            <a:spLocks noChangeAspect="1"/>
          </p:cNvSpPr>
          <p:nvPr/>
        </p:nvSpPr>
        <p:spPr>
          <a:xfrm>
            <a:off x="942228" y="3946545"/>
            <a:ext cx="2195168" cy="1811241"/>
          </a:xfrm>
          <a:prstGeom prst="rect">
            <a:avLst/>
          </a:prstGeom>
          <a:solidFill>
            <a:srgbClr val="003E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r>
              <a:rPr lang="en-US" b="1" dirty="0">
                <a:solidFill>
                  <a:schemeClr val="bg1"/>
                </a:solidFill>
                <a:latin typeface="Arial" panose="020B0604020202020204" pitchFamily="34" charset="0"/>
                <a:cs typeface="Arial" panose="020B0604020202020204" pitchFamily="34" charset="0"/>
              </a:rPr>
              <a:t>State Funds</a:t>
            </a:r>
          </a:p>
          <a:p>
            <a:pPr algn="ctr">
              <a:spcBef>
                <a:spcPts val="600"/>
              </a:spcBef>
              <a:spcAft>
                <a:spcPts val="600"/>
              </a:spcAft>
            </a:pPr>
            <a:r>
              <a:rPr lang="en-US" b="1" u="sng" dirty="0">
                <a:solidFill>
                  <a:schemeClr val="bg1"/>
                </a:solidFill>
                <a:latin typeface="Arial" panose="020B0604020202020204" pitchFamily="34" charset="0"/>
                <a:cs typeface="Arial" panose="020B0604020202020204" pitchFamily="34" charset="0"/>
              </a:rPr>
              <a:t>Cannot</a:t>
            </a:r>
            <a:r>
              <a:rPr lang="en-US" b="1" dirty="0">
                <a:solidFill>
                  <a:schemeClr val="bg1"/>
                </a:solidFill>
                <a:latin typeface="Arial" panose="020B0604020202020204" pitchFamily="34" charset="0"/>
                <a:cs typeface="Arial" panose="020B0604020202020204" pitchFamily="34" charset="0"/>
              </a:rPr>
              <a:t>    Carryover</a:t>
            </a: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B782AC4C-6C6C-401A-A0B7-143B93406EB8}"/>
              </a:ext>
            </a:extLst>
          </p:cNvPr>
          <p:cNvSpPr>
            <a:spLocks noChangeAspect="1"/>
          </p:cNvSpPr>
          <p:nvPr/>
        </p:nvSpPr>
        <p:spPr>
          <a:xfrm>
            <a:off x="3205879" y="3946545"/>
            <a:ext cx="2195168" cy="1811241"/>
          </a:xfrm>
          <a:prstGeom prst="rect">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r>
              <a:rPr lang="en-US" b="1" dirty="0">
                <a:solidFill>
                  <a:schemeClr val="bg1"/>
                </a:solidFill>
                <a:latin typeface="Arial" panose="020B0604020202020204" pitchFamily="34" charset="0"/>
                <a:cs typeface="Arial" panose="020B0604020202020204" pitchFamily="34" charset="0"/>
              </a:rPr>
              <a:t>SSA-PI</a:t>
            </a:r>
          </a:p>
          <a:p>
            <a:pPr algn="ctr">
              <a:spcBef>
                <a:spcPts val="600"/>
              </a:spcBef>
              <a:spcAft>
                <a:spcPts val="600"/>
              </a:spcAft>
            </a:pPr>
            <a:r>
              <a:rPr lang="en-US" b="1" u="sng" dirty="0">
                <a:solidFill>
                  <a:schemeClr val="bg1"/>
                </a:solidFill>
                <a:latin typeface="Arial" panose="020B0604020202020204" pitchFamily="34" charset="0"/>
                <a:cs typeface="Arial" panose="020B0604020202020204" pitchFamily="34" charset="0"/>
              </a:rPr>
              <a:t>Cannot</a:t>
            </a:r>
            <a:r>
              <a:rPr lang="en-US" b="1" dirty="0">
                <a:solidFill>
                  <a:schemeClr val="bg1"/>
                </a:solidFill>
                <a:latin typeface="Arial" panose="020B0604020202020204" pitchFamily="34" charset="0"/>
                <a:cs typeface="Arial" panose="020B0604020202020204" pitchFamily="34" charset="0"/>
              </a:rPr>
              <a:t>    Carryover</a:t>
            </a: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C4A4590-D388-4321-A27C-B8048FA8ACA4}"/>
              </a:ext>
            </a:extLst>
          </p:cNvPr>
          <p:cNvSpPr>
            <a:spLocks noChangeAspect="1"/>
          </p:cNvSpPr>
          <p:nvPr/>
        </p:nvSpPr>
        <p:spPr>
          <a:xfrm>
            <a:off x="5469530" y="3946545"/>
            <a:ext cx="2195168" cy="1811240"/>
          </a:xfrm>
          <a:prstGeom prst="rect">
            <a:avLst/>
          </a:prstGeom>
          <a:solidFill>
            <a:srgbClr val="003E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r>
              <a:rPr lang="en-US" b="1" dirty="0">
                <a:solidFill>
                  <a:schemeClr val="bg1"/>
                </a:solidFill>
                <a:latin typeface="Arial" panose="020B0604020202020204" pitchFamily="34" charset="0"/>
                <a:cs typeface="Arial" panose="020B0604020202020204" pitchFamily="34" charset="0"/>
              </a:rPr>
              <a:t>Title VII</a:t>
            </a:r>
          </a:p>
          <a:p>
            <a:pPr algn="ctr">
              <a:spcBef>
                <a:spcPts val="600"/>
              </a:spcBef>
              <a:spcAft>
                <a:spcPts val="600"/>
              </a:spcAft>
            </a:pPr>
            <a:r>
              <a:rPr lang="en-US" b="1" dirty="0">
                <a:solidFill>
                  <a:schemeClr val="bg1"/>
                </a:solidFill>
                <a:latin typeface="Arial" panose="020B0604020202020204" pitchFamily="34" charset="0"/>
                <a:cs typeface="Arial" panose="020B0604020202020204" pitchFamily="34" charset="0"/>
              </a:rPr>
              <a:t>Carryover from  previous FY </a:t>
            </a:r>
          </a:p>
          <a:p>
            <a:pPr algn="ctr">
              <a:spcBef>
                <a:spcPts val="600"/>
              </a:spcBef>
              <a:spcAft>
                <a:spcPts val="600"/>
              </a:spcAft>
            </a:pPr>
            <a:endParaRPr lang="en-US" b="1" u="sng" dirty="0">
              <a:solidFill>
                <a:srgbClr val="003E5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7AB2691C-794D-4D66-9E3D-48C23E728388}"/>
              </a:ext>
            </a:extLst>
          </p:cNvPr>
          <p:cNvSpPr>
            <a:spLocks noChangeAspect="1"/>
          </p:cNvSpPr>
          <p:nvPr/>
        </p:nvSpPr>
        <p:spPr>
          <a:xfrm>
            <a:off x="9054606" y="3946545"/>
            <a:ext cx="2195168" cy="1811240"/>
          </a:xfrm>
          <a:prstGeom prst="rect">
            <a:avLst/>
          </a:prstGeom>
          <a:solidFill>
            <a:srgbClr val="003E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r>
              <a:rPr lang="en-US" b="1" dirty="0">
                <a:solidFill>
                  <a:schemeClr val="bg1"/>
                </a:solidFill>
                <a:latin typeface="Arial" panose="020B0604020202020204" pitchFamily="34" charset="0"/>
                <a:cs typeface="Arial" panose="020B0604020202020204" pitchFamily="34" charset="0"/>
              </a:rPr>
              <a:t>Title VII</a:t>
            </a:r>
          </a:p>
          <a:p>
            <a:pPr algn="ctr">
              <a:spcBef>
                <a:spcPts val="600"/>
              </a:spcBef>
              <a:spcAft>
                <a:spcPts val="600"/>
              </a:spcAft>
            </a:pPr>
            <a:r>
              <a:rPr lang="en-US" b="1" dirty="0">
                <a:solidFill>
                  <a:schemeClr val="bg1"/>
                </a:solidFill>
                <a:latin typeface="Arial" panose="020B0604020202020204" pitchFamily="34" charset="0"/>
                <a:cs typeface="Arial" panose="020B0604020202020204" pitchFamily="34" charset="0"/>
              </a:rPr>
              <a:t>Unspent can   carryover 1 </a:t>
            </a:r>
            <a:r>
              <a:rPr lang="en-US" b="1" dirty="0" err="1">
                <a:solidFill>
                  <a:schemeClr val="bg1"/>
                </a:solidFill>
                <a:latin typeface="Arial" panose="020B0604020202020204" pitchFamily="34" charset="0"/>
                <a:cs typeface="Arial" panose="020B0604020202020204" pitchFamily="34" charset="0"/>
              </a:rPr>
              <a:t>yr</a:t>
            </a: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D0F7FFE7-3806-4741-88F3-A4832B4C6619}"/>
              </a:ext>
            </a:extLst>
          </p:cNvPr>
          <p:cNvCxnSpPr/>
          <p:nvPr/>
        </p:nvCxnSpPr>
        <p:spPr>
          <a:xfrm>
            <a:off x="942228" y="3738153"/>
            <a:ext cx="6722470" cy="0"/>
          </a:xfrm>
          <a:prstGeom prst="line">
            <a:avLst/>
          </a:prstGeom>
          <a:ln w="19050">
            <a:solidFill>
              <a:srgbClr val="003E5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9AE455E-B51D-4285-BA96-CA6D4296D389}"/>
              </a:ext>
            </a:extLst>
          </p:cNvPr>
          <p:cNvCxnSpPr>
            <a:cxnSpLocks/>
          </p:cNvCxnSpPr>
          <p:nvPr/>
        </p:nvCxnSpPr>
        <p:spPr>
          <a:xfrm>
            <a:off x="9054606" y="3725453"/>
            <a:ext cx="2195168" cy="0"/>
          </a:xfrm>
          <a:prstGeom prst="line">
            <a:avLst/>
          </a:prstGeom>
          <a:ln w="19050">
            <a:solidFill>
              <a:srgbClr val="003E5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CBCAA30-C637-499C-9D80-490FB4E81D62}"/>
              </a:ext>
            </a:extLst>
          </p:cNvPr>
          <p:cNvSpPr txBox="1"/>
          <p:nvPr/>
        </p:nvSpPr>
        <p:spPr>
          <a:xfrm>
            <a:off x="3511689" y="3538274"/>
            <a:ext cx="1583547" cy="369332"/>
          </a:xfrm>
          <a:prstGeom prst="rect">
            <a:avLst/>
          </a:prstGeom>
          <a:solidFill>
            <a:schemeClr val="bg1"/>
          </a:solidFill>
        </p:spPr>
        <p:txBody>
          <a:bodyPr wrap="square" rtlCol="0">
            <a:spAutoFit/>
          </a:bodyPr>
          <a:lstStyle/>
          <a:p>
            <a:pPr algn="ctr"/>
            <a:r>
              <a:rPr lang="en-US" b="1" dirty="0">
                <a:solidFill>
                  <a:srgbClr val="C05131"/>
                </a:solidFill>
                <a:latin typeface="Arial" panose="020B0604020202020204" pitchFamily="34" charset="0"/>
                <a:cs typeface="Arial" panose="020B0604020202020204" pitchFamily="34" charset="0"/>
              </a:rPr>
              <a:t>First Dollars</a:t>
            </a:r>
          </a:p>
        </p:txBody>
      </p:sp>
      <p:sp>
        <p:nvSpPr>
          <p:cNvPr id="22" name="TextBox 21">
            <a:extLst>
              <a:ext uri="{FF2B5EF4-FFF2-40B4-BE49-F238E27FC236}">
                <a16:creationId xmlns:a16="http://schemas.microsoft.com/office/drawing/2014/main" id="{5C786492-4998-4665-B9B8-1FE0F80EE621}"/>
              </a:ext>
            </a:extLst>
          </p:cNvPr>
          <p:cNvSpPr txBox="1"/>
          <p:nvPr/>
        </p:nvSpPr>
        <p:spPr>
          <a:xfrm>
            <a:off x="9360416" y="3520548"/>
            <a:ext cx="1583547" cy="369332"/>
          </a:xfrm>
          <a:prstGeom prst="rect">
            <a:avLst/>
          </a:prstGeom>
          <a:solidFill>
            <a:schemeClr val="bg1"/>
          </a:solidFill>
        </p:spPr>
        <p:txBody>
          <a:bodyPr wrap="square" rtlCol="0">
            <a:spAutoFit/>
          </a:bodyPr>
          <a:lstStyle/>
          <a:p>
            <a:pPr algn="ctr"/>
            <a:r>
              <a:rPr lang="en-US" b="1" dirty="0">
                <a:solidFill>
                  <a:srgbClr val="C05131"/>
                </a:solidFill>
                <a:latin typeface="Arial" panose="020B0604020202020204" pitchFamily="34" charset="0"/>
                <a:cs typeface="Arial" panose="020B0604020202020204" pitchFamily="34" charset="0"/>
              </a:rPr>
              <a:t>Last Dollars</a:t>
            </a:r>
          </a:p>
        </p:txBody>
      </p:sp>
    </p:spTree>
    <p:extLst>
      <p:ext uri="{BB962C8B-B14F-4D97-AF65-F5344CB8AC3E}">
        <p14:creationId xmlns:p14="http://schemas.microsoft.com/office/powerpoint/2010/main" val="1235781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487E2EC-1494-4013-8DE2-12F2E2F3894A}"/>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sp>
        <p:nvSpPr>
          <p:cNvPr id="16" name="TextBox 15">
            <a:extLst>
              <a:ext uri="{FF2B5EF4-FFF2-40B4-BE49-F238E27FC236}">
                <a16:creationId xmlns:a16="http://schemas.microsoft.com/office/drawing/2014/main" id="{34876770-5D03-4D30-8248-2E66EFBBAFD5}"/>
              </a:ext>
            </a:extLst>
          </p:cNvPr>
          <p:cNvSpPr txBox="1"/>
          <p:nvPr/>
        </p:nvSpPr>
        <p:spPr>
          <a:xfrm>
            <a:off x="942228" y="1450992"/>
            <a:ext cx="11249772" cy="480131"/>
          </a:xfrm>
          <a:prstGeom prst="rect">
            <a:avLst/>
          </a:prstGeom>
          <a:noFill/>
        </p:spPr>
        <p:txBody>
          <a:bodyPr wrap="square">
            <a:spAutoFit/>
          </a:bodyPr>
          <a:lstStyle/>
          <a:p>
            <a:pPr marL="0" marR="0" lvl="0" indent="0" algn="l" defTabSz="914400" rtl="0" eaLnBrk="1" fontAlgn="auto" latinLnBrk="0" hangingPunct="1">
              <a:lnSpc>
                <a:spcPct val="90000"/>
              </a:lnSpc>
              <a:spcBef>
                <a:spcPts val="600"/>
              </a:spcBef>
              <a:spcAft>
                <a:spcPts val="600"/>
              </a:spcAft>
              <a:buClr>
                <a:srgbClr val="9DBFBE"/>
              </a:buClr>
              <a:buSzPct val="100000"/>
              <a:buFont typeface="Calibri" panose="020F0502020204030204" pitchFamily="34" charset="0"/>
              <a:buNone/>
              <a:tabLst/>
              <a:defRPr/>
            </a:pPr>
            <a:r>
              <a:rPr lang="en-US" altLang="en-US" sz="2800" b="1" dirty="0">
                <a:solidFill>
                  <a:srgbClr val="003E51"/>
                </a:solidFill>
                <a:latin typeface="Arial" panose="020B0604020202020204" pitchFamily="34" charset="0"/>
                <a:cs typeface="Arial" panose="020B0604020202020204" pitchFamily="34" charset="0"/>
              </a:rPr>
              <a:t>Internal Control </a:t>
            </a:r>
            <a:r>
              <a:rPr lang="en-US" altLang="en-US" sz="2800" b="1" dirty="0">
                <a:solidFill>
                  <a:srgbClr val="003E51"/>
                </a:solidFill>
                <a:latin typeface="Arial" panose="020B0604020202020204" pitchFamily="34" charset="0"/>
                <a:cs typeface="Arial" panose="020B0604020202020204" pitchFamily="34" charset="0"/>
                <a:sym typeface="Wingdings" panose="05000000000000000000" pitchFamily="2" charset="2"/>
              </a:rPr>
              <a:t></a:t>
            </a:r>
            <a:r>
              <a:rPr lang="en-US" altLang="en-US" sz="2800" b="1" dirty="0">
                <a:solidFill>
                  <a:srgbClr val="003E51"/>
                </a:solidFill>
                <a:latin typeface="Arial" panose="020B0604020202020204" pitchFamily="34" charset="0"/>
                <a:cs typeface="Arial" panose="020B0604020202020204" pitchFamily="34" charset="0"/>
              </a:rPr>
              <a:t> Protect State GF/GP and SSA-PI Funding </a:t>
            </a:r>
            <a:endParaRPr kumimoji="0" lang="en-US" altLang="en-US" sz="2000" b="1" i="0" u="none" strike="noStrike" kern="1200" cap="none" spc="0" normalizeH="0" baseline="0" noProof="0" dirty="0">
              <a:ln>
                <a:noFill/>
              </a:ln>
              <a:solidFill>
                <a:srgbClr val="003E51"/>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05D78A1-96BB-4497-BBDE-7E59CFD6DAA7}"/>
              </a:ext>
            </a:extLst>
          </p:cNvPr>
          <p:cNvSpPr txBox="1"/>
          <p:nvPr/>
        </p:nvSpPr>
        <p:spPr>
          <a:xfrm>
            <a:off x="1550526" y="2020870"/>
            <a:ext cx="10376453" cy="1354217"/>
          </a:xfrm>
          <a:prstGeom prst="rect">
            <a:avLst/>
          </a:prstGeom>
          <a:noFill/>
        </p:spPr>
        <p:txBody>
          <a:bodyPr wrap="square" rtlCol="0">
            <a:spAutoFit/>
          </a:bodyPr>
          <a:lstStyle/>
          <a:p>
            <a:pPr>
              <a:lnSpc>
                <a:spcPct val="100000"/>
              </a:lnSpc>
              <a:spcBef>
                <a:spcPts val="600"/>
              </a:spcBef>
              <a:spcAft>
                <a:spcPts val="600"/>
              </a:spcAft>
              <a:buClr>
                <a:srgbClr val="C05131"/>
              </a:buClr>
              <a:buSzPct val="100000"/>
              <a:defRPr/>
            </a:pPr>
            <a:r>
              <a:rPr lang="en-US" sz="2400" b="1" dirty="0">
                <a:solidFill>
                  <a:srgbClr val="C05131"/>
                </a:solidFill>
                <a:latin typeface="Arial" panose="020B0604020202020204" pitchFamily="34" charset="0"/>
                <a:cs typeface="Arial" panose="020B0604020202020204" pitchFamily="34" charset="0"/>
                <a:sym typeface="Wingdings 3" panose="05040102010807070707" pitchFamily="18" charset="2"/>
              </a:rPr>
              <a:t>Drawing from the sources of funding:  </a:t>
            </a:r>
          </a:p>
          <a:p>
            <a:pPr>
              <a:lnSpc>
                <a:spcPct val="100000"/>
              </a:lnSpc>
              <a:spcBef>
                <a:spcPts val="600"/>
              </a:spcBef>
              <a:spcAft>
                <a:spcPts val="600"/>
              </a:spcAft>
              <a:buClr>
                <a:srgbClr val="C05131"/>
              </a:buClr>
              <a:buSzPct val="100000"/>
              <a:defRPr/>
            </a:pPr>
            <a:r>
              <a:rPr lang="en-US" sz="2400" dirty="0">
                <a:latin typeface="Arial" panose="020B0604020202020204" pitchFamily="34" charset="0"/>
                <a:cs typeface="Arial" panose="020B0604020202020204" pitchFamily="34" charset="0"/>
                <a:sym typeface="Wingdings 3" panose="05040102010807070707" pitchFamily="18" charset="2"/>
              </a:rPr>
              <a:t>The type of funds drawn down by each CIL depends on the timing and amount of their billing (SOE).</a:t>
            </a:r>
          </a:p>
        </p:txBody>
      </p:sp>
      <p:sp>
        <p:nvSpPr>
          <p:cNvPr id="12" name="Rectangle 11">
            <a:extLst>
              <a:ext uri="{FF2B5EF4-FFF2-40B4-BE49-F238E27FC236}">
                <a16:creationId xmlns:a16="http://schemas.microsoft.com/office/drawing/2014/main" id="{2E4FFA26-22AA-4308-B012-FDBDD4AD3BF9}"/>
              </a:ext>
            </a:extLst>
          </p:cNvPr>
          <p:cNvSpPr>
            <a:spLocks noChangeAspect="1"/>
          </p:cNvSpPr>
          <p:nvPr/>
        </p:nvSpPr>
        <p:spPr>
          <a:xfrm>
            <a:off x="942228" y="3946545"/>
            <a:ext cx="2195168" cy="1811241"/>
          </a:xfrm>
          <a:prstGeom prst="rect">
            <a:avLst/>
          </a:prstGeom>
          <a:solidFill>
            <a:srgbClr val="003E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r>
              <a:rPr lang="en-US" b="1" dirty="0">
                <a:solidFill>
                  <a:schemeClr val="bg1"/>
                </a:solidFill>
                <a:latin typeface="Arial" panose="020B0604020202020204" pitchFamily="34" charset="0"/>
                <a:cs typeface="Arial" panose="020B0604020202020204" pitchFamily="34" charset="0"/>
              </a:rPr>
              <a:t>State Funds</a:t>
            </a:r>
          </a:p>
          <a:p>
            <a:pPr algn="ctr">
              <a:spcBef>
                <a:spcPts val="600"/>
              </a:spcBef>
              <a:spcAft>
                <a:spcPts val="600"/>
              </a:spcAft>
            </a:pPr>
            <a:r>
              <a:rPr lang="en-US" b="1" u="sng" dirty="0">
                <a:solidFill>
                  <a:schemeClr val="bg1"/>
                </a:solidFill>
                <a:latin typeface="Arial" panose="020B0604020202020204" pitchFamily="34" charset="0"/>
                <a:cs typeface="Arial" panose="020B0604020202020204" pitchFamily="34" charset="0"/>
              </a:rPr>
              <a:t>Cannot</a:t>
            </a:r>
            <a:r>
              <a:rPr lang="en-US" b="1" dirty="0">
                <a:solidFill>
                  <a:schemeClr val="bg1"/>
                </a:solidFill>
                <a:latin typeface="Arial" panose="020B0604020202020204" pitchFamily="34" charset="0"/>
                <a:cs typeface="Arial" panose="020B0604020202020204" pitchFamily="34" charset="0"/>
              </a:rPr>
              <a:t>    Carryover</a:t>
            </a: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B782AC4C-6C6C-401A-A0B7-143B93406EB8}"/>
              </a:ext>
            </a:extLst>
          </p:cNvPr>
          <p:cNvSpPr>
            <a:spLocks noChangeAspect="1"/>
          </p:cNvSpPr>
          <p:nvPr/>
        </p:nvSpPr>
        <p:spPr>
          <a:xfrm>
            <a:off x="3205879" y="3946545"/>
            <a:ext cx="2195168" cy="1811241"/>
          </a:xfrm>
          <a:prstGeom prst="rect">
            <a:avLst/>
          </a:prstGeom>
          <a:solidFill>
            <a:srgbClr val="003E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r>
              <a:rPr lang="en-US" b="1" dirty="0">
                <a:solidFill>
                  <a:schemeClr val="bg1"/>
                </a:solidFill>
                <a:latin typeface="Arial" panose="020B0604020202020204" pitchFamily="34" charset="0"/>
                <a:cs typeface="Arial" panose="020B0604020202020204" pitchFamily="34" charset="0"/>
              </a:rPr>
              <a:t>SSA-PI</a:t>
            </a:r>
          </a:p>
          <a:p>
            <a:pPr algn="ctr">
              <a:spcBef>
                <a:spcPts val="600"/>
              </a:spcBef>
              <a:spcAft>
                <a:spcPts val="600"/>
              </a:spcAft>
            </a:pPr>
            <a:r>
              <a:rPr lang="en-US" b="1" u="sng" dirty="0">
                <a:solidFill>
                  <a:schemeClr val="bg1"/>
                </a:solidFill>
                <a:latin typeface="Arial" panose="020B0604020202020204" pitchFamily="34" charset="0"/>
                <a:cs typeface="Arial" panose="020B0604020202020204" pitchFamily="34" charset="0"/>
              </a:rPr>
              <a:t>Cannot</a:t>
            </a:r>
            <a:r>
              <a:rPr lang="en-US" b="1" dirty="0">
                <a:solidFill>
                  <a:schemeClr val="bg1"/>
                </a:solidFill>
                <a:latin typeface="Arial" panose="020B0604020202020204" pitchFamily="34" charset="0"/>
                <a:cs typeface="Arial" panose="020B0604020202020204" pitchFamily="34" charset="0"/>
              </a:rPr>
              <a:t>    Carryover</a:t>
            </a: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C4A4590-D388-4321-A27C-B8048FA8ACA4}"/>
              </a:ext>
            </a:extLst>
          </p:cNvPr>
          <p:cNvSpPr>
            <a:spLocks noChangeAspect="1"/>
          </p:cNvSpPr>
          <p:nvPr/>
        </p:nvSpPr>
        <p:spPr>
          <a:xfrm>
            <a:off x="5469530" y="3946545"/>
            <a:ext cx="2195168" cy="1811240"/>
          </a:xfrm>
          <a:prstGeom prst="rect">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r>
              <a:rPr lang="en-US" b="1" dirty="0">
                <a:solidFill>
                  <a:schemeClr val="bg1"/>
                </a:solidFill>
                <a:latin typeface="Arial" panose="020B0604020202020204" pitchFamily="34" charset="0"/>
                <a:cs typeface="Arial" panose="020B0604020202020204" pitchFamily="34" charset="0"/>
              </a:rPr>
              <a:t>Title VII</a:t>
            </a:r>
          </a:p>
          <a:p>
            <a:pPr algn="ctr">
              <a:spcBef>
                <a:spcPts val="600"/>
              </a:spcBef>
              <a:spcAft>
                <a:spcPts val="600"/>
              </a:spcAft>
            </a:pPr>
            <a:r>
              <a:rPr lang="en-US" b="1" dirty="0">
                <a:solidFill>
                  <a:schemeClr val="bg1"/>
                </a:solidFill>
                <a:latin typeface="Arial" panose="020B0604020202020204" pitchFamily="34" charset="0"/>
                <a:cs typeface="Arial" panose="020B0604020202020204" pitchFamily="34" charset="0"/>
              </a:rPr>
              <a:t>Carryover from  previous FY </a:t>
            </a:r>
          </a:p>
          <a:p>
            <a:pPr algn="ctr">
              <a:spcBef>
                <a:spcPts val="600"/>
              </a:spcBef>
              <a:spcAft>
                <a:spcPts val="600"/>
              </a:spcAft>
            </a:pPr>
            <a:endParaRPr lang="en-US" b="1" u="sng" dirty="0">
              <a:solidFill>
                <a:srgbClr val="003E5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7AB2691C-794D-4D66-9E3D-48C23E728388}"/>
              </a:ext>
            </a:extLst>
          </p:cNvPr>
          <p:cNvSpPr>
            <a:spLocks noChangeAspect="1"/>
          </p:cNvSpPr>
          <p:nvPr/>
        </p:nvSpPr>
        <p:spPr>
          <a:xfrm>
            <a:off x="9054606" y="3946545"/>
            <a:ext cx="2195168" cy="1811240"/>
          </a:xfrm>
          <a:prstGeom prst="rect">
            <a:avLst/>
          </a:prstGeom>
          <a:solidFill>
            <a:srgbClr val="003E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r>
              <a:rPr lang="en-US" b="1" dirty="0">
                <a:solidFill>
                  <a:schemeClr val="bg1"/>
                </a:solidFill>
                <a:latin typeface="Arial" panose="020B0604020202020204" pitchFamily="34" charset="0"/>
                <a:cs typeface="Arial" panose="020B0604020202020204" pitchFamily="34" charset="0"/>
              </a:rPr>
              <a:t>Title VII</a:t>
            </a:r>
          </a:p>
          <a:p>
            <a:pPr algn="ctr">
              <a:spcBef>
                <a:spcPts val="600"/>
              </a:spcBef>
              <a:spcAft>
                <a:spcPts val="600"/>
              </a:spcAft>
            </a:pPr>
            <a:r>
              <a:rPr lang="en-US" b="1" dirty="0">
                <a:solidFill>
                  <a:schemeClr val="bg1"/>
                </a:solidFill>
                <a:latin typeface="Arial" panose="020B0604020202020204" pitchFamily="34" charset="0"/>
                <a:cs typeface="Arial" panose="020B0604020202020204" pitchFamily="34" charset="0"/>
              </a:rPr>
              <a:t>Unspent can   carryover 1 </a:t>
            </a:r>
            <a:r>
              <a:rPr lang="en-US" b="1" dirty="0" err="1">
                <a:solidFill>
                  <a:schemeClr val="bg1"/>
                </a:solidFill>
                <a:latin typeface="Arial" panose="020B0604020202020204" pitchFamily="34" charset="0"/>
                <a:cs typeface="Arial" panose="020B0604020202020204" pitchFamily="34" charset="0"/>
              </a:rPr>
              <a:t>yr</a:t>
            </a: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D0F7FFE7-3806-4741-88F3-A4832B4C6619}"/>
              </a:ext>
            </a:extLst>
          </p:cNvPr>
          <p:cNvCxnSpPr/>
          <p:nvPr/>
        </p:nvCxnSpPr>
        <p:spPr>
          <a:xfrm>
            <a:off x="942228" y="3738153"/>
            <a:ext cx="6722470" cy="0"/>
          </a:xfrm>
          <a:prstGeom prst="line">
            <a:avLst/>
          </a:prstGeom>
          <a:ln w="19050">
            <a:solidFill>
              <a:srgbClr val="003E5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9AE455E-B51D-4285-BA96-CA6D4296D389}"/>
              </a:ext>
            </a:extLst>
          </p:cNvPr>
          <p:cNvCxnSpPr>
            <a:cxnSpLocks/>
          </p:cNvCxnSpPr>
          <p:nvPr/>
        </p:nvCxnSpPr>
        <p:spPr>
          <a:xfrm>
            <a:off x="9054606" y="3725453"/>
            <a:ext cx="2195168" cy="0"/>
          </a:xfrm>
          <a:prstGeom prst="line">
            <a:avLst/>
          </a:prstGeom>
          <a:ln w="19050">
            <a:solidFill>
              <a:srgbClr val="003E5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CBCAA30-C637-499C-9D80-490FB4E81D62}"/>
              </a:ext>
            </a:extLst>
          </p:cNvPr>
          <p:cNvSpPr txBox="1"/>
          <p:nvPr/>
        </p:nvSpPr>
        <p:spPr>
          <a:xfrm>
            <a:off x="3511689" y="3538274"/>
            <a:ext cx="1583547" cy="369332"/>
          </a:xfrm>
          <a:prstGeom prst="rect">
            <a:avLst/>
          </a:prstGeom>
          <a:solidFill>
            <a:schemeClr val="bg1"/>
          </a:solidFill>
        </p:spPr>
        <p:txBody>
          <a:bodyPr wrap="square" rtlCol="0">
            <a:spAutoFit/>
          </a:bodyPr>
          <a:lstStyle/>
          <a:p>
            <a:pPr algn="ctr"/>
            <a:r>
              <a:rPr lang="en-US" b="1" dirty="0">
                <a:solidFill>
                  <a:srgbClr val="C05131"/>
                </a:solidFill>
                <a:latin typeface="Arial" panose="020B0604020202020204" pitchFamily="34" charset="0"/>
                <a:cs typeface="Arial" panose="020B0604020202020204" pitchFamily="34" charset="0"/>
              </a:rPr>
              <a:t>First Dollars</a:t>
            </a:r>
          </a:p>
        </p:txBody>
      </p:sp>
      <p:sp>
        <p:nvSpPr>
          <p:cNvPr id="22" name="TextBox 21">
            <a:extLst>
              <a:ext uri="{FF2B5EF4-FFF2-40B4-BE49-F238E27FC236}">
                <a16:creationId xmlns:a16="http://schemas.microsoft.com/office/drawing/2014/main" id="{5C786492-4998-4665-B9B8-1FE0F80EE621}"/>
              </a:ext>
            </a:extLst>
          </p:cNvPr>
          <p:cNvSpPr txBox="1"/>
          <p:nvPr/>
        </p:nvSpPr>
        <p:spPr>
          <a:xfrm>
            <a:off x="9360416" y="3520548"/>
            <a:ext cx="1583547" cy="369332"/>
          </a:xfrm>
          <a:prstGeom prst="rect">
            <a:avLst/>
          </a:prstGeom>
          <a:solidFill>
            <a:schemeClr val="bg1"/>
          </a:solidFill>
        </p:spPr>
        <p:txBody>
          <a:bodyPr wrap="square" rtlCol="0">
            <a:spAutoFit/>
          </a:bodyPr>
          <a:lstStyle/>
          <a:p>
            <a:pPr algn="ctr"/>
            <a:r>
              <a:rPr lang="en-US" b="1" dirty="0">
                <a:solidFill>
                  <a:srgbClr val="C05131"/>
                </a:solidFill>
                <a:latin typeface="Arial" panose="020B0604020202020204" pitchFamily="34" charset="0"/>
                <a:cs typeface="Arial" panose="020B0604020202020204" pitchFamily="34" charset="0"/>
              </a:rPr>
              <a:t>Last Dollars</a:t>
            </a:r>
          </a:p>
        </p:txBody>
      </p:sp>
    </p:spTree>
    <p:extLst>
      <p:ext uri="{BB962C8B-B14F-4D97-AF65-F5344CB8AC3E}">
        <p14:creationId xmlns:p14="http://schemas.microsoft.com/office/powerpoint/2010/main" val="1701621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487E2EC-1494-4013-8DE2-12F2E2F3894A}"/>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sp>
        <p:nvSpPr>
          <p:cNvPr id="16" name="TextBox 15">
            <a:extLst>
              <a:ext uri="{FF2B5EF4-FFF2-40B4-BE49-F238E27FC236}">
                <a16:creationId xmlns:a16="http://schemas.microsoft.com/office/drawing/2014/main" id="{34876770-5D03-4D30-8248-2E66EFBBAFD5}"/>
              </a:ext>
            </a:extLst>
          </p:cNvPr>
          <p:cNvSpPr txBox="1"/>
          <p:nvPr/>
        </p:nvSpPr>
        <p:spPr>
          <a:xfrm>
            <a:off x="942228" y="1450992"/>
            <a:ext cx="11249772" cy="480131"/>
          </a:xfrm>
          <a:prstGeom prst="rect">
            <a:avLst/>
          </a:prstGeom>
          <a:noFill/>
        </p:spPr>
        <p:txBody>
          <a:bodyPr wrap="square">
            <a:spAutoFit/>
          </a:bodyPr>
          <a:lstStyle/>
          <a:p>
            <a:pPr marL="0" marR="0" lvl="0" indent="0" algn="l" defTabSz="914400" rtl="0" eaLnBrk="1" fontAlgn="auto" latinLnBrk="0" hangingPunct="1">
              <a:lnSpc>
                <a:spcPct val="90000"/>
              </a:lnSpc>
              <a:spcBef>
                <a:spcPts val="600"/>
              </a:spcBef>
              <a:spcAft>
                <a:spcPts val="600"/>
              </a:spcAft>
              <a:buClr>
                <a:srgbClr val="9DBFBE"/>
              </a:buClr>
              <a:buSzPct val="100000"/>
              <a:buFont typeface="Calibri" panose="020F0502020204030204" pitchFamily="34" charset="0"/>
              <a:buNone/>
              <a:tabLst/>
              <a:defRPr/>
            </a:pPr>
            <a:r>
              <a:rPr lang="en-US" altLang="en-US" sz="2800" b="1" dirty="0">
                <a:solidFill>
                  <a:srgbClr val="003E51"/>
                </a:solidFill>
                <a:latin typeface="Arial" panose="020B0604020202020204" pitchFamily="34" charset="0"/>
                <a:cs typeface="Arial" panose="020B0604020202020204" pitchFamily="34" charset="0"/>
              </a:rPr>
              <a:t>Internal Control </a:t>
            </a:r>
            <a:r>
              <a:rPr lang="en-US" altLang="en-US" sz="2800" b="1" dirty="0">
                <a:solidFill>
                  <a:srgbClr val="003E51"/>
                </a:solidFill>
                <a:latin typeface="Arial" panose="020B0604020202020204" pitchFamily="34" charset="0"/>
                <a:cs typeface="Arial" panose="020B0604020202020204" pitchFamily="34" charset="0"/>
                <a:sym typeface="Wingdings" panose="05000000000000000000" pitchFamily="2" charset="2"/>
              </a:rPr>
              <a:t></a:t>
            </a:r>
            <a:r>
              <a:rPr lang="en-US" altLang="en-US" sz="2800" b="1" dirty="0">
                <a:solidFill>
                  <a:srgbClr val="003E51"/>
                </a:solidFill>
                <a:latin typeface="Arial" panose="020B0604020202020204" pitchFamily="34" charset="0"/>
                <a:cs typeface="Arial" panose="020B0604020202020204" pitchFamily="34" charset="0"/>
              </a:rPr>
              <a:t> Protect State GF/GP and SSA-PI Funding </a:t>
            </a:r>
            <a:endParaRPr kumimoji="0" lang="en-US" altLang="en-US" sz="2000" b="1" i="0" u="none" strike="noStrike" kern="1200" cap="none" spc="0" normalizeH="0" baseline="0" noProof="0" dirty="0">
              <a:ln>
                <a:noFill/>
              </a:ln>
              <a:solidFill>
                <a:srgbClr val="003E51"/>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05D78A1-96BB-4497-BBDE-7E59CFD6DAA7}"/>
              </a:ext>
            </a:extLst>
          </p:cNvPr>
          <p:cNvSpPr txBox="1"/>
          <p:nvPr/>
        </p:nvSpPr>
        <p:spPr>
          <a:xfrm>
            <a:off x="1550526" y="2020870"/>
            <a:ext cx="10376453" cy="1354217"/>
          </a:xfrm>
          <a:prstGeom prst="rect">
            <a:avLst/>
          </a:prstGeom>
          <a:noFill/>
        </p:spPr>
        <p:txBody>
          <a:bodyPr wrap="square" rtlCol="0">
            <a:spAutoFit/>
          </a:bodyPr>
          <a:lstStyle/>
          <a:p>
            <a:pPr>
              <a:lnSpc>
                <a:spcPct val="100000"/>
              </a:lnSpc>
              <a:spcBef>
                <a:spcPts val="600"/>
              </a:spcBef>
              <a:spcAft>
                <a:spcPts val="600"/>
              </a:spcAft>
              <a:buClr>
                <a:srgbClr val="C05131"/>
              </a:buClr>
              <a:buSzPct val="100000"/>
              <a:defRPr/>
            </a:pPr>
            <a:r>
              <a:rPr lang="en-US" sz="2400" b="1" dirty="0">
                <a:solidFill>
                  <a:srgbClr val="C05131"/>
                </a:solidFill>
                <a:latin typeface="Arial" panose="020B0604020202020204" pitchFamily="34" charset="0"/>
                <a:cs typeface="Arial" panose="020B0604020202020204" pitchFamily="34" charset="0"/>
                <a:sym typeface="Wingdings 3" panose="05040102010807070707" pitchFamily="18" charset="2"/>
              </a:rPr>
              <a:t>Drawing from the sources of funding:  </a:t>
            </a:r>
          </a:p>
          <a:p>
            <a:pPr>
              <a:lnSpc>
                <a:spcPct val="100000"/>
              </a:lnSpc>
              <a:spcBef>
                <a:spcPts val="600"/>
              </a:spcBef>
              <a:spcAft>
                <a:spcPts val="600"/>
              </a:spcAft>
              <a:buClr>
                <a:srgbClr val="C05131"/>
              </a:buClr>
              <a:buSzPct val="100000"/>
              <a:defRPr/>
            </a:pPr>
            <a:r>
              <a:rPr lang="en-US" sz="2400" dirty="0">
                <a:latin typeface="Arial" panose="020B0604020202020204" pitchFamily="34" charset="0"/>
                <a:cs typeface="Arial" panose="020B0604020202020204" pitchFamily="34" charset="0"/>
                <a:sym typeface="Wingdings 3" panose="05040102010807070707" pitchFamily="18" charset="2"/>
              </a:rPr>
              <a:t>The type of funds drawn down by each CIL depends on the timing and amount of their billing (SOE).</a:t>
            </a:r>
          </a:p>
        </p:txBody>
      </p:sp>
      <p:sp>
        <p:nvSpPr>
          <p:cNvPr id="12" name="Rectangle 11">
            <a:extLst>
              <a:ext uri="{FF2B5EF4-FFF2-40B4-BE49-F238E27FC236}">
                <a16:creationId xmlns:a16="http://schemas.microsoft.com/office/drawing/2014/main" id="{2E4FFA26-22AA-4308-B012-FDBDD4AD3BF9}"/>
              </a:ext>
            </a:extLst>
          </p:cNvPr>
          <p:cNvSpPr>
            <a:spLocks noChangeAspect="1"/>
          </p:cNvSpPr>
          <p:nvPr/>
        </p:nvSpPr>
        <p:spPr>
          <a:xfrm>
            <a:off x="942228" y="3946545"/>
            <a:ext cx="2195168" cy="1811241"/>
          </a:xfrm>
          <a:prstGeom prst="rect">
            <a:avLst/>
          </a:prstGeom>
          <a:solidFill>
            <a:srgbClr val="003E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r>
              <a:rPr lang="en-US" b="1" dirty="0">
                <a:solidFill>
                  <a:schemeClr val="bg1"/>
                </a:solidFill>
                <a:latin typeface="Arial" panose="020B0604020202020204" pitchFamily="34" charset="0"/>
                <a:cs typeface="Arial" panose="020B0604020202020204" pitchFamily="34" charset="0"/>
              </a:rPr>
              <a:t>State Funds</a:t>
            </a:r>
          </a:p>
          <a:p>
            <a:pPr algn="ctr">
              <a:spcBef>
                <a:spcPts val="600"/>
              </a:spcBef>
              <a:spcAft>
                <a:spcPts val="600"/>
              </a:spcAft>
            </a:pPr>
            <a:r>
              <a:rPr lang="en-US" b="1" u="sng" dirty="0">
                <a:solidFill>
                  <a:schemeClr val="bg1"/>
                </a:solidFill>
                <a:latin typeface="Arial" panose="020B0604020202020204" pitchFamily="34" charset="0"/>
                <a:cs typeface="Arial" panose="020B0604020202020204" pitchFamily="34" charset="0"/>
              </a:rPr>
              <a:t>Cannot</a:t>
            </a:r>
            <a:r>
              <a:rPr lang="en-US" b="1" dirty="0">
                <a:solidFill>
                  <a:schemeClr val="bg1"/>
                </a:solidFill>
                <a:latin typeface="Arial" panose="020B0604020202020204" pitchFamily="34" charset="0"/>
                <a:cs typeface="Arial" panose="020B0604020202020204" pitchFamily="34" charset="0"/>
              </a:rPr>
              <a:t>    Carryover</a:t>
            </a: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B782AC4C-6C6C-401A-A0B7-143B93406EB8}"/>
              </a:ext>
            </a:extLst>
          </p:cNvPr>
          <p:cNvSpPr>
            <a:spLocks noChangeAspect="1"/>
          </p:cNvSpPr>
          <p:nvPr/>
        </p:nvSpPr>
        <p:spPr>
          <a:xfrm>
            <a:off x="3205879" y="3946545"/>
            <a:ext cx="2195168" cy="1811241"/>
          </a:xfrm>
          <a:prstGeom prst="rect">
            <a:avLst/>
          </a:prstGeom>
          <a:solidFill>
            <a:srgbClr val="003E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r>
              <a:rPr lang="en-US" b="1" dirty="0">
                <a:solidFill>
                  <a:schemeClr val="bg1"/>
                </a:solidFill>
                <a:latin typeface="Arial" panose="020B0604020202020204" pitchFamily="34" charset="0"/>
                <a:cs typeface="Arial" panose="020B0604020202020204" pitchFamily="34" charset="0"/>
              </a:rPr>
              <a:t>SSA-PI</a:t>
            </a:r>
          </a:p>
          <a:p>
            <a:pPr algn="ctr">
              <a:spcBef>
                <a:spcPts val="600"/>
              </a:spcBef>
              <a:spcAft>
                <a:spcPts val="600"/>
              </a:spcAft>
            </a:pPr>
            <a:r>
              <a:rPr lang="en-US" b="1" u="sng" dirty="0">
                <a:solidFill>
                  <a:schemeClr val="bg1"/>
                </a:solidFill>
                <a:latin typeface="Arial" panose="020B0604020202020204" pitchFamily="34" charset="0"/>
                <a:cs typeface="Arial" panose="020B0604020202020204" pitchFamily="34" charset="0"/>
              </a:rPr>
              <a:t>Cannot</a:t>
            </a:r>
            <a:r>
              <a:rPr lang="en-US" b="1" dirty="0">
                <a:solidFill>
                  <a:schemeClr val="bg1"/>
                </a:solidFill>
                <a:latin typeface="Arial" panose="020B0604020202020204" pitchFamily="34" charset="0"/>
                <a:cs typeface="Arial" panose="020B0604020202020204" pitchFamily="34" charset="0"/>
              </a:rPr>
              <a:t>    Carryover</a:t>
            </a: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C4A4590-D388-4321-A27C-B8048FA8ACA4}"/>
              </a:ext>
            </a:extLst>
          </p:cNvPr>
          <p:cNvSpPr>
            <a:spLocks noChangeAspect="1"/>
          </p:cNvSpPr>
          <p:nvPr/>
        </p:nvSpPr>
        <p:spPr>
          <a:xfrm>
            <a:off x="5469530" y="3946545"/>
            <a:ext cx="2195168" cy="1811240"/>
          </a:xfrm>
          <a:prstGeom prst="rect">
            <a:avLst/>
          </a:prstGeom>
          <a:solidFill>
            <a:srgbClr val="003E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r>
              <a:rPr lang="en-US" b="1" dirty="0">
                <a:solidFill>
                  <a:schemeClr val="bg1"/>
                </a:solidFill>
                <a:latin typeface="Arial" panose="020B0604020202020204" pitchFamily="34" charset="0"/>
                <a:cs typeface="Arial" panose="020B0604020202020204" pitchFamily="34" charset="0"/>
              </a:rPr>
              <a:t>Title VII</a:t>
            </a:r>
          </a:p>
          <a:p>
            <a:pPr algn="ctr">
              <a:spcBef>
                <a:spcPts val="600"/>
              </a:spcBef>
              <a:spcAft>
                <a:spcPts val="600"/>
              </a:spcAft>
            </a:pPr>
            <a:r>
              <a:rPr lang="en-US" b="1" dirty="0">
                <a:solidFill>
                  <a:schemeClr val="bg1"/>
                </a:solidFill>
                <a:latin typeface="Arial" panose="020B0604020202020204" pitchFamily="34" charset="0"/>
                <a:cs typeface="Arial" panose="020B0604020202020204" pitchFamily="34" charset="0"/>
              </a:rPr>
              <a:t>Carryover from  previous FY </a:t>
            </a:r>
          </a:p>
          <a:p>
            <a:pPr algn="ctr">
              <a:spcBef>
                <a:spcPts val="600"/>
              </a:spcBef>
              <a:spcAft>
                <a:spcPts val="600"/>
              </a:spcAft>
            </a:pPr>
            <a:endParaRPr lang="en-US" b="1" u="sng" dirty="0">
              <a:solidFill>
                <a:srgbClr val="003E5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7AB2691C-794D-4D66-9E3D-48C23E728388}"/>
              </a:ext>
            </a:extLst>
          </p:cNvPr>
          <p:cNvSpPr>
            <a:spLocks noChangeAspect="1"/>
          </p:cNvSpPr>
          <p:nvPr/>
        </p:nvSpPr>
        <p:spPr>
          <a:xfrm>
            <a:off x="9054606" y="3946545"/>
            <a:ext cx="2195168" cy="1811240"/>
          </a:xfrm>
          <a:prstGeom prst="rect">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r>
              <a:rPr lang="en-US" b="1" dirty="0">
                <a:solidFill>
                  <a:schemeClr val="bg1"/>
                </a:solidFill>
                <a:latin typeface="Arial" panose="020B0604020202020204" pitchFamily="34" charset="0"/>
                <a:cs typeface="Arial" panose="020B0604020202020204" pitchFamily="34" charset="0"/>
              </a:rPr>
              <a:t>Title VII</a:t>
            </a:r>
          </a:p>
          <a:p>
            <a:pPr algn="ctr">
              <a:spcBef>
                <a:spcPts val="600"/>
              </a:spcBef>
              <a:spcAft>
                <a:spcPts val="600"/>
              </a:spcAft>
            </a:pPr>
            <a:r>
              <a:rPr lang="en-US" b="1" dirty="0">
                <a:solidFill>
                  <a:schemeClr val="bg1"/>
                </a:solidFill>
                <a:latin typeface="Arial" panose="020B0604020202020204" pitchFamily="34" charset="0"/>
                <a:cs typeface="Arial" panose="020B0604020202020204" pitchFamily="34" charset="0"/>
              </a:rPr>
              <a:t>Unspent can   carryover 1 </a:t>
            </a:r>
            <a:r>
              <a:rPr lang="en-US" b="1" dirty="0" err="1">
                <a:solidFill>
                  <a:schemeClr val="bg1"/>
                </a:solidFill>
                <a:latin typeface="Arial" panose="020B0604020202020204" pitchFamily="34" charset="0"/>
                <a:cs typeface="Arial" panose="020B0604020202020204" pitchFamily="34" charset="0"/>
              </a:rPr>
              <a:t>yr</a:t>
            </a:r>
            <a:endParaRPr lang="en-US" b="1" dirty="0">
              <a:solidFill>
                <a:schemeClr val="bg1"/>
              </a:solidFill>
              <a:latin typeface="Arial" panose="020B0604020202020204" pitchFamily="34" charset="0"/>
              <a:cs typeface="Arial" panose="020B0604020202020204" pitchFamily="34" charset="0"/>
            </a:endParaRPr>
          </a:p>
          <a:p>
            <a:pPr algn="ctr">
              <a:spcBef>
                <a:spcPts val="600"/>
              </a:spcBef>
              <a:spcAft>
                <a:spcPts val="600"/>
              </a:spcAft>
            </a:pPr>
            <a:endParaRPr lang="en-US" b="1" dirty="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D0F7FFE7-3806-4741-88F3-A4832B4C6619}"/>
              </a:ext>
            </a:extLst>
          </p:cNvPr>
          <p:cNvCxnSpPr/>
          <p:nvPr/>
        </p:nvCxnSpPr>
        <p:spPr>
          <a:xfrm>
            <a:off x="942228" y="3738153"/>
            <a:ext cx="6722470" cy="0"/>
          </a:xfrm>
          <a:prstGeom prst="line">
            <a:avLst/>
          </a:prstGeom>
          <a:ln w="19050">
            <a:solidFill>
              <a:srgbClr val="003E5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9AE455E-B51D-4285-BA96-CA6D4296D389}"/>
              </a:ext>
            </a:extLst>
          </p:cNvPr>
          <p:cNvCxnSpPr>
            <a:cxnSpLocks/>
          </p:cNvCxnSpPr>
          <p:nvPr/>
        </p:nvCxnSpPr>
        <p:spPr>
          <a:xfrm>
            <a:off x="9054606" y="3725453"/>
            <a:ext cx="2195168" cy="0"/>
          </a:xfrm>
          <a:prstGeom prst="line">
            <a:avLst/>
          </a:prstGeom>
          <a:ln w="19050">
            <a:solidFill>
              <a:srgbClr val="003E5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CBCAA30-C637-499C-9D80-490FB4E81D62}"/>
              </a:ext>
            </a:extLst>
          </p:cNvPr>
          <p:cNvSpPr txBox="1"/>
          <p:nvPr/>
        </p:nvSpPr>
        <p:spPr>
          <a:xfrm>
            <a:off x="3511689" y="3538274"/>
            <a:ext cx="1583547" cy="369332"/>
          </a:xfrm>
          <a:prstGeom prst="rect">
            <a:avLst/>
          </a:prstGeom>
          <a:solidFill>
            <a:schemeClr val="bg1"/>
          </a:solidFill>
        </p:spPr>
        <p:txBody>
          <a:bodyPr wrap="square" rtlCol="0">
            <a:spAutoFit/>
          </a:bodyPr>
          <a:lstStyle/>
          <a:p>
            <a:pPr algn="ctr"/>
            <a:r>
              <a:rPr lang="en-US" b="1" dirty="0">
                <a:solidFill>
                  <a:srgbClr val="C05131"/>
                </a:solidFill>
                <a:latin typeface="Arial" panose="020B0604020202020204" pitchFamily="34" charset="0"/>
                <a:cs typeface="Arial" panose="020B0604020202020204" pitchFamily="34" charset="0"/>
              </a:rPr>
              <a:t>First Dollars</a:t>
            </a:r>
          </a:p>
        </p:txBody>
      </p:sp>
      <p:sp>
        <p:nvSpPr>
          <p:cNvPr id="22" name="TextBox 21">
            <a:extLst>
              <a:ext uri="{FF2B5EF4-FFF2-40B4-BE49-F238E27FC236}">
                <a16:creationId xmlns:a16="http://schemas.microsoft.com/office/drawing/2014/main" id="{5C786492-4998-4665-B9B8-1FE0F80EE621}"/>
              </a:ext>
            </a:extLst>
          </p:cNvPr>
          <p:cNvSpPr txBox="1"/>
          <p:nvPr/>
        </p:nvSpPr>
        <p:spPr>
          <a:xfrm>
            <a:off x="9360416" y="3520548"/>
            <a:ext cx="1583547" cy="369332"/>
          </a:xfrm>
          <a:prstGeom prst="rect">
            <a:avLst/>
          </a:prstGeom>
          <a:solidFill>
            <a:schemeClr val="bg1"/>
          </a:solidFill>
        </p:spPr>
        <p:txBody>
          <a:bodyPr wrap="square" rtlCol="0">
            <a:spAutoFit/>
          </a:bodyPr>
          <a:lstStyle/>
          <a:p>
            <a:pPr algn="ctr"/>
            <a:r>
              <a:rPr lang="en-US" b="1" dirty="0">
                <a:solidFill>
                  <a:srgbClr val="C05131"/>
                </a:solidFill>
                <a:latin typeface="Arial" panose="020B0604020202020204" pitchFamily="34" charset="0"/>
                <a:cs typeface="Arial" panose="020B0604020202020204" pitchFamily="34" charset="0"/>
              </a:rPr>
              <a:t>Last Dollars</a:t>
            </a:r>
          </a:p>
        </p:txBody>
      </p:sp>
    </p:spTree>
    <p:extLst>
      <p:ext uri="{BB962C8B-B14F-4D97-AF65-F5344CB8AC3E}">
        <p14:creationId xmlns:p14="http://schemas.microsoft.com/office/powerpoint/2010/main" val="3223097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487E2EC-1494-4013-8DE2-12F2E2F3894A}"/>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sp>
        <p:nvSpPr>
          <p:cNvPr id="16" name="TextBox 15">
            <a:extLst>
              <a:ext uri="{FF2B5EF4-FFF2-40B4-BE49-F238E27FC236}">
                <a16:creationId xmlns:a16="http://schemas.microsoft.com/office/drawing/2014/main" id="{34876770-5D03-4D30-8248-2E66EFBBAFD5}"/>
              </a:ext>
            </a:extLst>
          </p:cNvPr>
          <p:cNvSpPr txBox="1"/>
          <p:nvPr/>
        </p:nvSpPr>
        <p:spPr>
          <a:xfrm>
            <a:off x="942228" y="1450992"/>
            <a:ext cx="10376450" cy="867930"/>
          </a:xfrm>
          <a:prstGeom prst="rect">
            <a:avLst/>
          </a:prstGeom>
          <a:noFill/>
        </p:spPr>
        <p:txBody>
          <a:bodyPr wrap="square">
            <a:spAutoFit/>
          </a:bodyPr>
          <a:lstStyle/>
          <a:p>
            <a:pPr marL="0" marR="0" lvl="0" indent="0" algn="l" defTabSz="914400" rtl="0" eaLnBrk="1" fontAlgn="auto" latinLnBrk="0" hangingPunct="1">
              <a:lnSpc>
                <a:spcPct val="90000"/>
              </a:lnSpc>
              <a:spcBef>
                <a:spcPts val="600"/>
              </a:spcBef>
              <a:spcAft>
                <a:spcPts val="600"/>
              </a:spcAft>
              <a:buClr>
                <a:srgbClr val="9DBFBE"/>
              </a:buClr>
              <a:buSzPct val="100000"/>
              <a:buFont typeface="Calibri" panose="020F0502020204030204" pitchFamily="34" charset="0"/>
              <a:buNone/>
              <a:tabLst/>
              <a:defRPr/>
            </a:pPr>
            <a:r>
              <a:rPr lang="en-US" altLang="en-US" sz="2800" b="1" dirty="0">
                <a:solidFill>
                  <a:srgbClr val="003E51"/>
                </a:solidFill>
                <a:latin typeface="Arial" panose="020B0604020202020204" pitchFamily="34" charset="0"/>
                <a:cs typeface="Arial" panose="020B0604020202020204" pitchFamily="34" charset="0"/>
              </a:rPr>
              <a:t>Examples of how these internal controls have protected funds in the past. </a:t>
            </a:r>
            <a:endParaRPr kumimoji="0" lang="en-US" altLang="en-US" sz="2000" b="1" i="0" u="none" strike="noStrike" kern="1200" cap="none" spc="0" normalizeH="0" baseline="0" noProof="0" dirty="0">
              <a:ln>
                <a:noFill/>
              </a:ln>
              <a:solidFill>
                <a:srgbClr val="003E51"/>
              </a:solidFill>
              <a:effectLst/>
              <a:uLnTx/>
              <a:uFillTx/>
              <a:latin typeface="Arial" panose="020B0604020202020204" pitchFamily="34" charset="0"/>
              <a:cs typeface="Arial" panose="020B0604020202020204" pitchFamily="34" charset="0"/>
            </a:endParaRPr>
          </a:p>
        </p:txBody>
      </p:sp>
      <p:graphicFrame>
        <p:nvGraphicFramePr>
          <p:cNvPr id="10" name="Table 4">
            <a:extLst>
              <a:ext uri="{FF2B5EF4-FFF2-40B4-BE49-F238E27FC236}">
                <a16:creationId xmlns:a16="http://schemas.microsoft.com/office/drawing/2014/main" id="{7000228F-47C2-475D-98EB-0D696AFFEF7B}"/>
              </a:ext>
            </a:extLst>
          </p:cNvPr>
          <p:cNvGraphicFramePr>
            <a:graphicFrameLocks/>
          </p:cNvGraphicFramePr>
          <p:nvPr>
            <p:extLst>
              <p:ext uri="{D42A27DB-BD31-4B8C-83A1-F6EECF244321}">
                <p14:modId xmlns:p14="http://schemas.microsoft.com/office/powerpoint/2010/main" val="2955292036"/>
              </p:ext>
            </p:extLst>
          </p:nvPr>
        </p:nvGraphicFramePr>
        <p:xfrm>
          <a:off x="675528" y="2761146"/>
          <a:ext cx="10515600" cy="2581278"/>
        </p:xfrm>
        <a:graphic>
          <a:graphicData uri="http://schemas.openxmlformats.org/drawingml/2006/table">
            <a:tbl>
              <a:tblPr firstRow="1" bandRow="1">
                <a:tableStyleId>{BC89EF96-8CEA-46FF-86C4-4CE0E7609802}</a:tableStyleId>
              </a:tblPr>
              <a:tblGrid>
                <a:gridCol w="1752600">
                  <a:extLst>
                    <a:ext uri="{9D8B030D-6E8A-4147-A177-3AD203B41FA5}">
                      <a16:colId xmlns:a16="http://schemas.microsoft.com/office/drawing/2014/main" val="4177213181"/>
                    </a:ext>
                  </a:extLst>
                </a:gridCol>
                <a:gridCol w="1752600">
                  <a:extLst>
                    <a:ext uri="{9D8B030D-6E8A-4147-A177-3AD203B41FA5}">
                      <a16:colId xmlns:a16="http://schemas.microsoft.com/office/drawing/2014/main" val="1930470232"/>
                    </a:ext>
                  </a:extLst>
                </a:gridCol>
                <a:gridCol w="1752600">
                  <a:extLst>
                    <a:ext uri="{9D8B030D-6E8A-4147-A177-3AD203B41FA5}">
                      <a16:colId xmlns:a16="http://schemas.microsoft.com/office/drawing/2014/main" val="2717450236"/>
                    </a:ext>
                  </a:extLst>
                </a:gridCol>
                <a:gridCol w="1752600">
                  <a:extLst>
                    <a:ext uri="{9D8B030D-6E8A-4147-A177-3AD203B41FA5}">
                      <a16:colId xmlns:a16="http://schemas.microsoft.com/office/drawing/2014/main" val="3956602617"/>
                    </a:ext>
                  </a:extLst>
                </a:gridCol>
                <a:gridCol w="1752600">
                  <a:extLst>
                    <a:ext uri="{9D8B030D-6E8A-4147-A177-3AD203B41FA5}">
                      <a16:colId xmlns:a16="http://schemas.microsoft.com/office/drawing/2014/main" val="2648323104"/>
                    </a:ext>
                  </a:extLst>
                </a:gridCol>
                <a:gridCol w="1752600">
                  <a:extLst>
                    <a:ext uri="{9D8B030D-6E8A-4147-A177-3AD203B41FA5}">
                      <a16:colId xmlns:a16="http://schemas.microsoft.com/office/drawing/2014/main" val="1779184862"/>
                    </a:ext>
                  </a:extLst>
                </a:gridCol>
              </a:tblGrid>
              <a:tr h="860426">
                <a:tc>
                  <a:txBody>
                    <a:bodyPr/>
                    <a:lstStyle/>
                    <a:p>
                      <a:pPr algn="r"/>
                      <a:r>
                        <a:rPr lang="en-US" sz="2400" dirty="0">
                          <a:latin typeface="Arial" panose="020B0604020202020204" pitchFamily="34" charset="0"/>
                          <a:cs typeface="Arial" panose="020B0604020202020204" pitchFamily="34" charset="0"/>
                        </a:rPr>
                        <a:t>Year:</a:t>
                      </a:r>
                    </a:p>
                  </a:txBody>
                  <a:tcPr/>
                </a:tc>
                <a:tc>
                  <a:txBody>
                    <a:bodyPr/>
                    <a:lstStyle/>
                    <a:p>
                      <a:pPr algn="r"/>
                      <a:r>
                        <a:rPr lang="en-US" sz="2400" dirty="0">
                          <a:latin typeface="Arial" panose="020B0604020202020204" pitchFamily="34" charset="0"/>
                          <a:cs typeface="Arial" panose="020B0604020202020204" pitchFamily="34" charset="0"/>
                        </a:rPr>
                        <a:t>2016</a:t>
                      </a:r>
                    </a:p>
                  </a:txBody>
                  <a:tcPr/>
                </a:tc>
                <a:tc>
                  <a:txBody>
                    <a:bodyPr/>
                    <a:lstStyle/>
                    <a:p>
                      <a:pPr algn="r"/>
                      <a:r>
                        <a:rPr lang="en-US" sz="2400" dirty="0">
                          <a:latin typeface="Arial" panose="020B0604020202020204" pitchFamily="34" charset="0"/>
                          <a:cs typeface="Arial" panose="020B0604020202020204" pitchFamily="34" charset="0"/>
                        </a:rPr>
                        <a:t>2017</a:t>
                      </a:r>
                    </a:p>
                  </a:txBody>
                  <a:tcPr/>
                </a:tc>
                <a:tc>
                  <a:txBody>
                    <a:bodyPr/>
                    <a:lstStyle/>
                    <a:p>
                      <a:pPr algn="r"/>
                      <a:r>
                        <a:rPr lang="en-US" sz="2400" dirty="0">
                          <a:latin typeface="Arial" panose="020B0604020202020204" pitchFamily="34" charset="0"/>
                          <a:cs typeface="Arial" panose="020B0604020202020204" pitchFamily="34" charset="0"/>
                        </a:rPr>
                        <a:t>2018</a:t>
                      </a:r>
                    </a:p>
                  </a:txBody>
                  <a:tcPr/>
                </a:tc>
                <a:tc>
                  <a:txBody>
                    <a:bodyPr/>
                    <a:lstStyle/>
                    <a:p>
                      <a:pPr algn="r"/>
                      <a:r>
                        <a:rPr lang="en-US" sz="2400" dirty="0">
                          <a:latin typeface="Arial" panose="020B0604020202020204" pitchFamily="34" charset="0"/>
                          <a:cs typeface="Arial" panose="020B0604020202020204" pitchFamily="34" charset="0"/>
                        </a:rPr>
                        <a:t>2019</a:t>
                      </a:r>
                    </a:p>
                  </a:txBody>
                  <a:tcPr/>
                </a:tc>
                <a:tc>
                  <a:txBody>
                    <a:bodyPr/>
                    <a:lstStyle/>
                    <a:p>
                      <a:pPr algn="r"/>
                      <a:r>
                        <a:rPr lang="en-US" sz="2400" dirty="0">
                          <a:latin typeface="Arial" panose="020B0604020202020204" pitchFamily="34" charset="0"/>
                          <a:cs typeface="Arial" panose="020B0604020202020204" pitchFamily="34" charset="0"/>
                        </a:rPr>
                        <a:t>2020</a:t>
                      </a:r>
                    </a:p>
                  </a:txBody>
                  <a:tcPr/>
                </a:tc>
                <a:extLst>
                  <a:ext uri="{0D108BD9-81ED-4DB2-BD59-A6C34878D82A}">
                    <a16:rowId xmlns:a16="http://schemas.microsoft.com/office/drawing/2014/main" val="3002255062"/>
                  </a:ext>
                </a:extLst>
              </a:tr>
              <a:tr h="860426">
                <a:tc>
                  <a:txBody>
                    <a:bodyPr/>
                    <a:lstStyle/>
                    <a:p>
                      <a:pPr algn="r"/>
                      <a:r>
                        <a:rPr lang="en-US" sz="2400" dirty="0">
                          <a:latin typeface="Arial" panose="020B0604020202020204" pitchFamily="34" charset="0"/>
                          <a:cs typeface="Arial" panose="020B0604020202020204" pitchFamily="34" charset="0"/>
                        </a:rPr>
                        <a:t>Carryover</a:t>
                      </a:r>
                    </a:p>
                  </a:txBody>
                  <a:tcPr>
                    <a:solidFill>
                      <a:srgbClr val="69B3E7">
                        <a:alpha val="20000"/>
                      </a:srgbClr>
                    </a:solidFill>
                  </a:tcPr>
                </a:tc>
                <a:tc>
                  <a:txBody>
                    <a:bodyPr/>
                    <a:lstStyle/>
                    <a:p>
                      <a:pPr algn="r"/>
                      <a:r>
                        <a:rPr lang="en-US" sz="2400" dirty="0">
                          <a:latin typeface="Arial" panose="020B0604020202020204" pitchFamily="34" charset="0"/>
                          <a:cs typeface="Arial" panose="020B0604020202020204" pitchFamily="34" charset="0"/>
                        </a:rPr>
                        <a:t>$128,392</a:t>
                      </a:r>
                    </a:p>
                  </a:txBody>
                  <a:tcPr>
                    <a:solidFill>
                      <a:srgbClr val="69B3E7">
                        <a:alpha val="20000"/>
                      </a:srgbClr>
                    </a:solidFill>
                  </a:tcPr>
                </a:tc>
                <a:tc>
                  <a:txBody>
                    <a:bodyPr/>
                    <a:lstStyle/>
                    <a:p>
                      <a:pPr algn="r"/>
                      <a:r>
                        <a:rPr lang="en-US" sz="2400" dirty="0">
                          <a:latin typeface="Arial" panose="020B0604020202020204" pitchFamily="34" charset="0"/>
                          <a:cs typeface="Arial" panose="020B0604020202020204" pitchFamily="34" charset="0"/>
                        </a:rPr>
                        <a:t>$51,347</a:t>
                      </a:r>
                    </a:p>
                  </a:txBody>
                  <a:tcPr>
                    <a:solidFill>
                      <a:srgbClr val="69B3E7">
                        <a:alpha val="20000"/>
                      </a:srgbClr>
                    </a:solidFill>
                  </a:tcPr>
                </a:tc>
                <a:tc>
                  <a:txBody>
                    <a:bodyPr/>
                    <a:lstStyle/>
                    <a:p>
                      <a:pPr algn="r"/>
                      <a:r>
                        <a:rPr lang="en-US" sz="2400" dirty="0">
                          <a:latin typeface="Arial" panose="020B0604020202020204" pitchFamily="34" charset="0"/>
                          <a:cs typeface="Arial" panose="020B0604020202020204" pitchFamily="34" charset="0"/>
                        </a:rPr>
                        <a:t>$17,845</a:t>
                      </a:r>
                    </a:p>
                  </a:txBody>
                  <a:tcPr>
                    <a:solidFill>
                      <a:srgbClr val="69B3E7">
                        <a:alpha val="20000"/>
                      </a:srgbClr>
                    </a:solidFill>
                  </a:tcPr>
                </a:tc>
                <a:tc>
                  <a:txBody>
                    <a:bodyPr/>
                    <a:lstStyle/>
                    <a:p>
                      <a:pPr algn="r"/>
                      <a:r>
                        <a:rPr lang="en-US" sz="2400" dirty="0">
                          <a:latin typeface="Arial" panose="020B0604020202020204" pitchFamily="34" charset="0"/>
                          <a:cs typeface="Arial" panose="020B0604020202020204" pitchFamily="34" charset="0"/>
                        </a:rPr>
                        <a:t>$213,761</a:t>
                      </a:r>
                    </a:p>
                  </a:txBody>
                  <a:tcPr>
                    <a:solidFill>
                      <a:srgbClr val="69B3E7">
                        <a:alpha val="20000"/>
                      </a:srgbClr>
                    </a:solidFill>
                  </a:tcPr>
                </a:tc>
                <a:tc>
                  <a:txBody>
                    <a:bodyPr/>
                    <a:lstStyle/>
                    <a:p>
                      <a:pPr algn="r"/>
                      <a:r>
                        <a:rPr lang="en-US" sz="2400" dirty="0">
                          <a:latin typeface="Arial" panose="020B0604020202020204" pitchFamily="34" charset="0"/>
                          <a:cs typeface="Arial" panose="020B0604020202020204" pitchFamily="34" charset="0"/>
                        </a:rPr>
                        <a:t>$210,644</a:t>
                      </a:r>
                    </a:p>
                  </a:txBody>
                  <a:tcPr>
                    <a:solidFill>
                      <a:srgbClr val="69B3E7">
                        <a:alpha val="20000"/>
                      </a:srgbClr>
                    </a:solidFill>
                  </a:tcPr>
                </a:tc>
                <a:extLst>
                  <a:ext uri="{0D108BD9-81ED-4DB2-BD59-A6C34878D82A}">
                    <a16:rowId xmlns:a16="http://schemas.microsoft.com/office/drawing/2014/main" val="4099014047"/>
                  </a:ext>
                </a:extLst>
              </a:tr>
              <a:tr h="860426">
                <a:tc>
                  <a:txBody>
                    <a:bodyPr/>
                    <a:lstStyle/>
                    <a:p>
                      <a:pPr algn="r"/>
                      <a:r>
                        <a:rPr lang="en-US" sz="2400" dirty="0">
                          <a:latin typeface="Arial" panose="020B0604020202020204" pitchFamily="34" charset="0"/>
                          <a:cs typeface="Arial" panose="020B0604020202020204" pitchFamily="34" charset="0"/>
                        </a:rPr>
                        <a:t># of CILs</a:t>
                      </a:r>
                    </a:p>
                  </a:txBody>
                  <a:tcPr/>
                </a:tc>
                <a:tc>
                  <a:txBody>
                    <a:bodyPr/>
                    <a:lstStyle/>
                    <a:p>
                      <a:pPr algn="r"/>
                      <a:r>
                        <a:rPr lang="en-US" sz="2400" dirty="0">
                          <a:latin typeface="Arial" panose="020B0604020202020204" pitchFamily="34" charset="0"/>
                          <a:cs typeface="Arial" panose="020B0604020202020204" pitchFamily="34" charset="0"/>
                        </a:rPr>
                        <a:t>1</a:t>
                      </a:r>
                    </a:p>
                  </a:txBody>
                  <a:tcPr/>
                </a:tc>
                <a:tc>
                  <a:txBody>
                    <a:bodyPr/>
                    <a:lstStyle/>
                    <a:p>
                      <a:pPr algn="r"/>
                      <a:r>
                        <a:rPr lang="en-US" sz="2400" dirty="0">
                          <a:latin typeface="Arial" panose="020B0604020202020204" pitchFamily="34" charset="0"/>
                          <a:cs typeface="Arial" panose="020B0604020202020204" pitchFamily="34" charset="0"/>
                        </a:rPr>
                        <a:t>2</a:t>
                      </a:r>
                    </a:p>
                  </a:txBody>
                  <a:tcPr/>
                </a:tc>
                <a:tc>
                  <a:txBody>
                    <a:bodyPr/>
                    <a:lstStyle/>
                    <a:p>
                      <a:pPr algn="r"/>
                      <a:r>
                        <a:rPr lang="en-US" sz="2400" dirty="0">
                          <a:latin typeface="Arial" panose="020B0604020202020204" pitchFamily="34" charset="0"/>
                          <a:cs typeface="Arial" panose="020B0604020202020204" pitchFamily="34" charset="0"/>
                        </a:rPr>
                        <a:t>2</a:t>
                      </a:r>
                    </a:p>
                  </a:txBody>
                  <a:tcPr/>
                </a:tc>
                <a:tc>
                  <a:txBody>
                    <a:bodyPr/>
                    <a:lstStyle/>
                    <a:p>
                      <a:pPr algn="r"/>
                      <a:r>
                        <a:rPr lang="en-US" sz="2400" dirty="0">
                          <a:latin typeface="Arial" panose="020B0604020202020204" pitchFamily="34" charset="0"/>
                          <a:cs typeface="Arial" panose="020B0604020202020204" pitchFamily="34" charset="0"/>
                        </a:rPr>
                        <a:t>4</a:t>
                      </a:r>
                    </a:p>
                  </a:txBody>
                  <a:tcPr/>
                </a:tc>
                <a:tc>
                  <a:txBody>
                    <a:bodyPr/>
                    <a:lstStyle/>
                    <a:p>
                      <a:pPr algn="r"/>
                      <a:r>
                        <a:rPr lang="en-US" sz="2400" dirty="0">
                          <a:latin typeface="Arial" panose="020B0604020202020204" pitchFamily="34" charset="0"/>
                          <a:cs typeface="Arial" panose="020B0604020202020204" pitchFamily="34" charset="0"/>
                        </a:rPr>
                        <a:t>6</a:t>
                      </a:r>
                    </a:p>
                  </a:txBody>
                  <a:tcPr/>
                </a:tc>
                <a:extLst>
                  <a:ext uri="{0D108BD9-81ED-4DB2-BD59-A6C34878D82A}">
                    <a16:rowId xmlns:a16="http://schemas.microsoft.com/office/drawing/2014/main" val="199894309"/>
                  </a:ext>
                </a:extLst>
              </a:tr>
            </a:tbl>
          </a:graphicData>
        </a:graphic>
      </p:graphicFrame>
    </p:spTree>
    <p:extLst>
      <p:ext uri="{BB962C8B-B14F-4D97-AF65-F5344CB8AC3E}">
        <p14:creationId xmlns:p14="http://schemas.microsoft.com/office/powerpoint/2010/main" val="2867887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487E2EC-1494-4013-8DE2-12F2E2F3894A}"/>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sp>
        <p:nvSpPr>
          <p:cNvPr id="16" name="TextBox 15">
            <a:extLst>
              <a:ext uri="{FF2B5EF4-FFF2-40B4-BE49-F238E27FC236}">
                <a16:creationId xmlns:a16="http://schemas.microsoft.com/office/drawing/2014/main" id="{34876770-5D03-4D30-8248-2E66EFBBAFD5}"/>
              </a:ext>
            </a:extLst>
          </p:cNvPr>
          <p:cNvSpPr txBox="1"/>
          <p:nvPr/>
        </p:nvSpPr>
        <p:spPr>
          <a:xfrm>
            <a:off x="942228" y="1450992"/>
            <a:ext cx="11249772" cy="480131"/>
          </a:xfrm>
          <a:prstGeom prst="rect">
            <a:avLst/>
          </a:prstGeom>
          <a:noFill/>
        </p:spPr>
        <p:txBody>
          <a:bodyPr wrap="square">
            <a:spAutoFit/>
          </a:bodyPr>
          <a:lstStyle/>
          <a:p>
            <a:pPr marL="0" marR="0" lvl="0" indent="0" algn="l" defTabSz="914400" rtl="0" eaLnBrk="1" fontAlgn="auto" latinLnBrk="0" hangingPunct="1">
              <a:lnSpc>
                <a:spcPct val="90000"/>
              </a:lnSpc>
              <a:spcBef>
                <a:spcPts val="600"/>
              </a:spcBef>
              <a:spcAft>
                <a:spcPts val="600"/>
              </a:spcAft>
              <a:buClr>
                <a:srgbClr val="9DBFBE"/>
              </a:buClr>
              <a:buSzPct val="100000"/>
              <a:buFont typeface="Calibri" panose="020F0502020204030204" pitchFamily="34" charset="0"/>
              <a:buNone/>
              <a:tabLst/>
              <a:defRPr/>
            </a:pPr>
            <a:r>
              <a:rPr lang="en-US" altLang="en-US" sz="2800" b="1" dirty="0">
                <a:solidFill>
                  <a:srgbClr val="003E51"/>
                </a:solidFill>
                <a:latin typeface="Arial" panose="020B0604020202020204" pitchFamily="34" charset="0"/>
                <a:cs typeface="Arial" panose="020B0604020202020204" pitchFamily="34" charset="0"/>
              </a:rPr>
              <a:t>Summary of Title VII (Part B) Funding </a:t>
            </a:r>
            <a:endParaRPr kumimoji="0" lang="en-US" altLang="en-US" sz="2000" b="1" i="0" u="none" strike="noStrike" kern="1200" cap="none" spc="0" normalizeH="0" baseline="0" noProof="0" dirty="0">
              <a:ln>
                <a:noFill/>
              </a:ln>
              <a:solidFill>
                <a:srgbClr val="003E51"/>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05D78A1-96BB-4497-BBDE-7E59CFD6DAA7}"/>
              </a:ext>
            </a:extLst>
          </p:cNvPr>
          <p:cNvSpPr txBox="1"/>
          <p:nvPr/>
        </p:nvSpPr>
        <p:spPr>
          <a:xfrm>
            <a:off x="1550527" y="2020870"/>
            <a:ext cx="9090942" cy="1763560"/>
          </a:xfrm>
          <a:prstGeom prst="rect">
            <a:avLst/>
          </a:prstGeom>
          <a:noFill/>
        </p:spPr>
        <p:txBody>
          <a:bodyPr wrap="square" rtlCol="0">
            <a:spAutoFit/>
          </a:bodyPr>
          <a:lstStyle/>
          <a:p>
            <a:pPr>
              <a:lnSpc>
                <a:spcPct val="100000"/>
              </a:lnSpc>
              <a:spcBef>
                <a:spcPts val="600"/>
              </a:spcBef>
              <a:spcAft>
                <a:spcPts val="600"/>
              </a:spcAft>
              <a:buClr>
                <a:srgbClr val="C05131"/>
              </a:buClr>
              <a:buSzPct val="100000"/>
              <a:defRPr/>
            </a:pPr>
            <a:r>
              <a:rPr lang="en-US" sz="2400" dirty="0">
                <a:latin typeface="Arial" panose="020B0604020202020204" pitchFamily="34" charset="0"/>
                <a:cs typeface="Arial" panose="020B0604020202020204" pitchFamily="34" charset="0"/>
                <a:sym typeface="Wingdings 3" panose="05040102010807070707" pitchFamily="18" charset="2"/>
              </a:rPr>
              <a:t>All CIL allocated Title VII (Part B) funding drawn down over the past five years have either been expended by the CILs or carried over into the next fiscal year. </a:t>
            </a:r>
          </a:p>
          <a:p>
            <a:pPr marR="0" lvl="0" algn="l" defTabSz="914400" rtl="0" eaLnBrk="1" fontAlgn="auto" latinLnBrk="0" hangingPunct="1">
              <a:lnSpc>
                <a:spcPct val="90000"/>
              </a:lnSpc>
              <a:spcBef>
                <a:spcPts val="1200"/>
              </a:spcBef>
              <a:spcAft>
                <a:spcPts val="200"/>
              </a:spcAft>
              <a:buClr>
                <a:srgbClr val="C05131"/>
              </a:buClr>
              <a:buSzPct val="100000"/>
              <a:tabLst/>
              <a:defRPr/>
            </a:pPr>
            <a:endParaRPr kumimoji="0" lang="en-US" sz="2400" b="0" i="0" u="non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8966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487E2EC-1494-4013-8DE2-12F2E2F3894A}"/>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sp>
        <p:nvSpPr>
          <p:cNvPr id="16" name="TextBox 15">
            <a:extLst>
              <a:ext uri="{FF2B5EF4-FFF2-40B4-BE49-F238E27FC236}">
                <a16:creationId xmlns:a16="http://schemas.microsoft.com/office/drawing/2014/main" id="{34876770-5D03-4D30-8248-2E66EFBBAFD5}"/>
              </a:ext>
            </a:extLst>
          </p:cNvPr>
          <p:cNvSpPr txBox="1"/>
          <p:nvPr/>
        </p:nvSpPr>
        <p:spPr>
          <a:xfrm>
            <a:off x="942228" y="1450992"/>
            <a:ext cx="11249772" cy="480131"/>
          </a:xfrm>
          <a:prstGeom prst="rect">
            <a:avLst/>
          </a:prstGeom>
          <a:noFill/>
        </p:spPr>
        <p:txBody>
          <a:bodyPr wrap="square">
            <a:spAutoFit/>
          </a:bodyPr>
          <a:lstStyle/>
          <a:p>
            <a:pPr marL="0" marR="0" lvl="0" indent="0" algn="l" defTabSz="914400" rtl="0" eaLnBrk="1" fontAlgn="auto" latinLnBrk="0" hangingPunct="1">
              <a:lnSpc>
                <a:spcPct val="90000"/>
              </a:lnSpc>
              <a:spcBef>
                <a:spcPts val="600"/>
              </a:spcBef>
              <a:spcAft>
                <a:spcPts val="600"/>
              </a:spcAft>
              <a:buClr>
                <a:srgbClr val="9DBFBE"/>
              </a:buClr>
              <a:buSzPct val="100000"/>
              <a:buFont typeface="Calibri" panose="020F0502020204030204" pitchFamily="34" charset="0"/>
              <a:buNone/>
              <a:tabLst/>
              <a:defRPr/>
            </a:pPr>
            <a:r>
              <a:rPr lang="en-US" altLang="en-US" sz="2800" b="1" dirty="0">
                <a:solidFill>
                  <a:srgbClr val="003E51"/>
                </a:solidFill>
                <a:latin typeface="Arial" panose="020B0604020202020204" pitchFamily="34" charset="0"/>
                <a:cs typeface="Arial" panose="020B0604020202020204" pitchFamily="34" charset="0"/>
              </a:rPr>
              <a:t>Summary of Funding </a:t>
            </a:r>
            <a:endParaRPr kumimoji="0" lang="en-US" altLang="en-US" sz="2000" b="1" i="0" u="none" strike="noStrike" kern="1200" cap="none" spc="0" normalizeH="0" baseline="0" noProof="0" dirty="0">
              <a:ln>
                <a:noFill/>
              </a:ln>
              <a:solidFill>
                <a:srgbClr val="003E51"/>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05D78A1-96BB-4497-BBDE-7E59CFD6DAA7}"/>
              </a:ext>
            </a:extLst>
          </p:cNvPr>
          <p:cNvSpPr txBox="1"/>
          <p:nvPr/>
        </p:nvSpPr>
        <p:spPr>
          <a:xfrm>
            <a:off x="1550527" y="2020870"/>
            <a:ext cx="9090942" cy="1200329"/>
          </a:xfrm>
          <a:prstGeom prst="rect">
            <a:avLst/>
          </a:prstGeom>
          <a:noFill/>
        </p:spPr>
        <p:txBody>
          <a:bodyPr wrap="square" rtlCol="0">
            <a:spAutoFit/>
          </a:bodyPr>
          <a:lstStyle/>
          <a:p>
            <a:pPr>
              <a:lnSpc>
                <a:spcPct val="100000"/>
              </a:lnSpc>
              <a:spcBef>
                <a:spcPts val="600"/>
              </a:spcBef>
              <a:spcAft>
                <a:spcPts val="600"/>
              </a:spcAft>
              <a:buClr>
                <a:srgbClr val="C05131"/>
              </a:buClr>
              <a:buSzPct val="100000"/>
              <a:defRPr/>
            </a:pPr>
            <a:r>
              <a:rPr lang="en-US" sz="2400" dirty="0">
                <a:latin typeface="Arial" panose="020B0604020202020204" pitchFamily="34" charset="0"/>
                <a:cs typeface="Arial" panose="020B0604020202020204" pitchFamily="34" charset="0"/>
                <a:sym typeface="Wingdings 3" panose="05040102010807070707" pitchFamily="18" charset="2"/>
              </a:rPr>
              <a:t>All state GF/GP and SSA-PI funding sources have been protected to ensure that no loss of funding has occurred over the past five years. </a:t>
            </a:r>
            <a:endParaRPr kumimoji="0" lang="en-US" sz="2400" b="0" i="0" u="non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2103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4B33C289-6DF7-4128-BE1A-679CF35180BF}"/>
              </a:ext>
            </a:extLst>
          </p:cNvPr>
          <p:cNvSpPr txBox="1"/>
          <p:nvPr/>
        </p:nvSpPr>
        <p:spPr>
          <a:xfrm>
            <a:off x="1550529" y="2249361"/>
            <a:ext cx="9090942" cy="2837700"/>
          </a:xfrm>
          <a:prstGeom prst="rect">
            <a:avLst/>
          </a:prstGeom>
          <a:noFill/>
        </p:spPr>
        <p:txBody>
          <a:bodyPr wrap="square" rtlCol="0">
            <a:spAutoFit/>
          </a:bodyPr>
          <a:lstStyle/>
          <a:p>
            <a:pPr marL="0" marR="0" lvl="0" indent="0" algn="l" defTabSz="914400" rtl="0" eaLnBrk="1" fontAlgn="auto" latinLnBrk="0" hangingPunct="1">
              <a:lnSpc>
                <a:spcPct val="90000"/>
              </a:lnSpc>
              <a:spcBef>
                <a:spcPts val="600"/>
              </a:spcBef>
              <a:spcAft>
                <a:spcPts val="600"/>
              </a:spcAft>
              <a:buClr>
                <a:srgbClr val="9DBFBE"/>
              </a:buClr>
              <a:buSzPct val="100000"/>
              <a:buFont typeface="Calibri" panose="020F0502020204030204" pitchFamily="34" charset="0"/>
              <a:buNone/>
              <a:tabLst/>
              <a:defRPr/>
            </a:pPr>
            <a:r>
              <a:rPr kumimoji="0" lang="en-US" alt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To </a:t>
            </a:r>
            <a:r>
              <a:rPr kumimoji="0" lang="en-US" altLang="en-US" sz="2800" b="1" i="0" u="none" strike="noStrike" kern="1200" cap="none" spc="0" normalizeH="0" baseline="0" noProof="0" dirty="0">
                <a:ln>
                  <a:noFill/>
                </a:ln>
                <a:solidFill>
                  <a:srgbClr val="C05131"/>
                </a:solidFill>
                <a:effectLst/>
                <a:uLnTx/>
                <a:uFillTx/>
                <a:latin typeface="Arial" panose="020B0604020202020204" pitchFamily="34" charset="0"/>
                <a:cs typeface="Arial" panose="020B0604020202020204" pitchFamily="34" charset="0"/>
              </a:rPr>
              <a:t>demonstrate</a:t>
            </a:r>
            <a:r>
              <a:rPr kumimoji="0" lang="en-US" alt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 how Michigan Rehabilitation Services reimburses Centers for Independent Living (CIL) for expenses in their ILS contract.</a:t>
            </a:r>
          </a:p>
          <a:p>
            <a:pPr marL="0" marR="0" lvl="0" indent="0" algn="l" defTabSz="914400" rtl="0" eaLnBrk="1" fontAlgn="auto" latinLnBrk="0" hangingPunct="1">
              <a:lnSpc>
                <a:spcPct val="90000"/>
              </a:lnSpc>
              <a:spcBef>
                <a:spcPts val="600"/>
              </a:spcBef>
              <a:spcAft>
                <a:spcPts val="600"/>
              </a:spcAft>
              <a:buClr>
                <a:srgbClr val="9DBFBE"/>
              </a:buClr>
              <a:buSzPct val="100000"/>
              <a:buFont typeface="Calibri" panose="020F0502020204030204" pitchFamily="34" charset="0"/>
              <a:buNone/>
              <a:tabLst/>
              <a:defRPr/>
            </a:pPr>
            <a:endParaRPr kumimoji="0" lang="en-US" alt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600"/>
              </a:spcBef>
              <a:spcAft>
                <a:spcPts val="600"/>
              </a:spcAft>
              <a:buClr>
                <a:srgbClr val="9DBFBE"/>
              </a:buClr>
              <a:buSzPct val="100000"/>
              <a:buFont typeface="Calibri" panose="020F0502020204030204" pitchFamily="34" charset="0"/>
              <a:buNone/>
              <a:tabLst/>
              <a:defRPr/>
            </a:pPr>
            <a:r>
              <a:rPr kumimoji="0" lang="en-US" alt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This discussion will include </a:t>
            </a:r>
            <a:r>
              <a:rPr kumimoji="0" lang="en-US" altLang="en-US" sz="2800" b="1" i="0" u="none" strike="noStrike" kern="1200" cap="none" spc="0" normalizeH="0" baseline="0" noProof="0" dirty="0">
                <a:ln>
                  <a:noFill/>
                </a:ln>
                <a:solidFill>
                  <a:srgbClr val="C05131"/>
                </a:solidFill>
                <a:effectLst/>
                <a:uLnTx/>
                <a:uFillTx/>
                <a:latin typeface="Arial" panose="020B0604020202020204" pitchFamily="34" charset="0"/>
                <a:cs typeface="Arial" panose="020B0604020202020204" pitchFamily="34" charset="0"/>
              </a:rPr>
              <a:t>regulatory guidance </a:t>
            </a:r>
            <a:r>
              <a:rPr kumimoji="0" lang="en-US" alt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from the Administration for Community Living (ACL), 2 CFR 200, and the State of Michigan procurement requirements.</a:t>
            </a:r>
          </a:p>
        </p:txBody>
      </p:sp>
      <p:sp>
        <p:nvSpPr>
          <p:cNvPr id="28" name="TextBox 27">
            <a:extLst>
              <a:ext uri="{FF2B5EF4-FFF2-40B4-BE49-F238E27FC236}">
                <a16:creationId xmlns:a16="http://schemas.microsoft.com/office/drawing/2014/main" id="{F5EA2055-3DE6-4C48-88EC-E8FE9FADEF4B}"/>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sp>
        <p:nvSpPr>
          <p:cNvPr id="10" name="TextBox 9">
            <a:extLst>
              <a:ext uri="{FF2B5EF4-FFF2-40B4-BE49-F238E27FC236}">
                <a16:creationId xmlns:a16="http://schemas.microsoft.com/office/drawing/2014/main" id="{CEE917DC-6E31-4B2D-8042-8B4062AC7DF0}"/>
              </a:ext>
            </a:extLst>
          </p:cNvPr>
          <p:cNvSpPr txBox="1"/>
          <p:nvPr/>
        </p:nvSpPr>
        <p:spPr>
          <a:xfrm>
            <a:off x="942228" y="1450992"/>
            <a:ext cx="6096000" cy="480131"/>
          </a:xfrm>
          <a:prstGeom prst="rect">
            <a:avLst/>
          </a:prstGeom>
          <a:noFill/>
        </p:spPr>
        <p:txBody>
          <a:bodyPr wrap="square">
            <a:spAutoFit/>
          </a:bodyPr>
          <a:lstStyle/>
          <a:p>
            <a:pPr marL="0" marR="0" lvl="0" indent="0" algn="l" defTabSz="914400" rtl="0" eaLnBrk="1" fontAlgn="auto" latinLnBrk="0" hangingPunct="1">
              <a:lnSpc>
                <a:spcPct val="90000"/>
              </a:lnSpc>
              <a:spcBef>
                <a:spcPts val="600"/>
              </a:spcBef>
              <a:spcAft>
                <a:spcPts val="600"/>
              </a:spcAft>
              <a:buClr>
                <a:srgbClr val="9DBFBE"/>
              </a:buClr>
              <a:buSzPct val="100000"/>
              <a:buFont typeface="Calibri" panose="020F0502020204030204" pitchFamily="34" charset="0"/>
              <a:buNone/>
              <a:tabLst/>
              <a:defRPr/>
            </a:pPr>
            <a:r>
              <a:rPr lang="en-US" altLang="en-US" sz="2800" b="1" dirty="0">
                <a:solidFill>
                  <a:srgbClr val="003E51"/>
                </a:solidFill>
                <a:latin typeface="Arial" panose="020B0604020202020204" pitchFamily="34" charset="0"/>
                <a:cs typeface="Arial" panose="020B0604020202020204" pitchFamily="34" charset="0"/>
              </a:rPr>
              <a:t>Purpose</a:t>
            </a:r>
            <a:endParaRPr kumimoji="0" lang="en-US" altLang="en-US" sz="2000" b="1" i="0" u="none" strike="noStrike" kern="1200" cap="none" spc="0" normalizeH="0" baseline="0" noProof="0" dirty="0">
              <a:ln>
                <a:noFill/>
              </a:ln>
              <a:solidFill>
                <a:srgbClr val="003E5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7536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487E2EC-1494-4013-8DE2-12F2E2F3894A}"/>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sp>
        <p:nvSpPr>
          <p:cNvPr id="16" name="TextBox 15">
            <a:extLst>
              <a:ext uri="{FF2B5EF4-FFF2-40B4-BE49-F238E27FC236}">
                <a16:creationId xmlns:a16="http://schemas.microsoft.com/office/drawing/2014/main" id="{34876770-5D03-4D30-8248-2E66EFBBAFD5}"/>
              </a:ext>
            </a:extLst>
          </p:cNvPr>
          <p:cNvSpPr txBox="1"/>
          <p:nvPr/>
        </p:nvSpPr>
        <p:spPr>
          <a:xfrm>
            <a:off x="942228" y="1450992"/>
            <a:ext cx="11249772" cy="480131"/>
          </a:xfrm>
          <a:prstGeom prst="rect">
            <a:avLst/>
          </a:prstGeom>
          <a:noFill/>
        </p:spPr>
        <p:txBody>
          <a:bodyPr wrap="square">
            <a:spAutoFit/>
          </a:bodyPr>
          <a:lstStyle/>
          <a:p>
            <a:pPr marL="0" marR="0" lvl="0" indent="0" algn="l" defTabSz="914400" rtl="0" eaLnBrk="1" fontAlgn="auto" latinLnBrk="0" hangingPunct="1">
              <a:lnSpc>
                <a:spcPct val="90000"/>
              </a:lnSpc>
              <a:spcBef>
                <a:spcPts val="600"/>
              </a:spcBef>
              <a:spcAft>
                <a:spcPts val="600"/>
              </a:spcAft>
              <a:buClr>
                <a:srgbClr val="9DBFBE"/>
              </a:buClr>
              <a:buSzPct val="100000"/>
              <a:buFont typeface="Calibri" panose="020F0502020204030204" pitchFamily="34" charset="0"/>
              <a:buNone/>
              <a:tabLst/>
              <a:defRPr/>
            </a:pPr>
            <a:r>
              <a:rPr lang="en-US" altLang="en-US" sz="2800" b="1" dirty="0">
                <a:solidFill>
                  <a:srgbClr val="003E51"/>
                </a:solidFill>
                <a:latin typeface="Arial" panose="020B0604020202020204" pitchFamily="34" charset="0"/>
                <a:cs typeface="Arial" panose="020B0604020202020204" pitchFamily="34" charset="0"/>
              </a:rPr>
              <a:t>Summary of Title VII (Part B) Funding </a:t>
            </a:r>
            <a:endParaRPr kumimoji="0" lang="en-US" altLang="en-US" sz="2000" b="1" i="0" u="none" strike="noStrike" kern="1200" cap="none" spc="0" normalizeH="0" baseline="0" noProof="0" dirty="0">
              <a:ln>
                <a:noFill/>
              </a:ln>
              <a:solidFill>
                <a:srgbClr val="003E51"/>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05D78A1-96BB-4497-BBDE-7E59CFD6DAA7}"/>
              </a:ext>
            </a:extLst>
          </p:cNvPr>
          <p:cNvSpPr txBox="1"/>
          <p:nvPr/>
        </p:nvSpPr>
        <p:spPr>
          <a:xfrm>
            <a:off x="1550527" y="2020870"/>
            <a:ext cx="9090942" cy="830997"/>
          </a:xfrm>
          <a:prstGeom prst="rect">
            <a:avLst/>
          </a:prstGeom>
          <a:noFill/>
        </p:spPr>
        <p:txBody>
          <a:bodyPr wrap="square" rtlCol="0">
            <a:spAutoFit/>
          </a:bodyPr>
          <a:lstStyle/>
          <a:p>
            <a:pPr>
              <a:lnSpc>
                <a:spcPct val="100000"/>
              </a:lnSpc>
              <a:spcBef>
                <a:spcPts val="600"/>
              </a:spcBef>
              <a:spcAft>
                <a:spcPts val="600"/>
              </a:spcAft>
              <a:buClr>
                <a:srgbClr val="C05131"/>
              </a:buClr>
              <a:buSzPct val="100000"/>
              <a:defRPr/>
            </a:pPr>
            <a:r>
              <a:rPr lang="en-US" sz="2400" dirty="0">
                <a:latin typeface="Arial" panose="020B0604020202020204" pitchFamily="34" charset="0"/>
                <a:cs typeface="Arial" panose="020B0604020202020204" pitchFamily="34" charset="0"/>
                <a:sym typeface="Wingdings 3" panose="05040102010807070707" pitchFamily="18" charset="2"/>
              </a:rPr>
              <a:t>All Title VII (Part B), state GF/GP and SSA-PI are reported on the Program Performance and the SF-425 reports.</a:t>
            </a:r>
            <a:endParaRPr kumimoji="0" lang="en-US" sz="2400" b="0" i="0" u="non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6663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487E2EC-1494-4013-8DE2-12F2E2F3894A}"/>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sp>
        <p:nvSpPr>
          <p:cNvPr id="16" name="TextBox 15">
            <a:extLst>
              <a:ext uri="{FF2B5EF4-FFF2-40B4-BE49-F238E27FC236}">
                <a16:creationId xmlns:a16="http://schemas.microsoft.com/office/drawing/2014/main" id="{34876770-5D03-4D30-8248-2E66EFBBAFD5}"/>
              </a:ext>
            </a:extLst>
          </p:cNvPr>
          <p:cNvSpPr txBox="1"/>
          <p:nvPr/>
        </p:nvSpPr>
        <p:spPr>
          <a:xfrm>
            <a:off x="942228" y="1450992"/>
            <a:ext cx="11249772" cy="480131"/>
          </a:xfrm>
          <a:prstGeom prst="rect">
            <a:avLst/>
          </a:prstGeom>
          <a:noFill/>
        </p:spPr>
        <p:txBody>
          <a:bodyPr wrap="square">
            <a:spAutoFit/>
          </a:bodyPr>
          <a:lstStyle/>
          <a:p>
            <a:pPr marL="0" marR="0" lvl="0" indent="0" algn="l" defTabSz="914400" rtl="0" eaLnBrk="1" fontAlgn="auto" latinLnBrk="0" hangingPunct="1">
              <a:lnSpc>
                <a:spcPct val="90000"/>
              </a:lnSpc>
              <a:spcBef>
                <a:spcPts val="600"/>
              </a:spcBef>
              <a:spcAft>
                <a:spcPts val="600"/>
              </a:spcAft>
              <a:buClr>
                <a:srgbClr val="9DBFBE"/>
              </a:buClr>
              <a:buSzPct val="100000"/>
              <a:buFont typeface="Calibri" panose="020F0502020204030204" pitchFamily="34" charset="0"/>
              <a:buNone/>
              <a:tabLst/>
              <a:defRPr/>
            </a:pPr>
            <a:r>
              <a:rPr lang="en-US" altLang="en-US" sz="2800" b="1" dirty="0">
                <a:solidFill>
                  <a:srgbClr val="003E51"/>
                </a:solidFill>
                <a:latin typeface="Arial" panose="020B0604020202020204" pitchFamily="34" charset="0"/>
                <a:cs typeface="Arial" panose="020B0604020202020204" pitchFamily="34" charset="0"/>
              </a:rPr>
              <a:t>Summary of CIL Funding </a:t>
            </a:r>
            <a:endParaRPr kumimoji="0" lang="en-US" altLang="en-US" sz="2000" b="1" i="0" u="none" strike="noStrike" kern="1200" cap="none" spc="0" normalizeH="0" baseline="0" noProof="0" dirty="0">
              <a:ln>
                <a:noFill/>
              </a:ln>
              <a:solidFill>
                <a:srgbClr val="003E51"/>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05D78A1-96BB-4497-BBDE-7E59CFD6DAA7}"/>
              </a:ext>
            </a:extLst>
          </p:cNvPr>
          <p:cNvSpPr txBox="1"/>
          <p:nvPr/>
        </p:nvSpPr>
        <p:spPr>
          <a:xfrm>
            <a:off x="1550527" y="2020870"/>
            <a:ext cx="9090942" cy="2616101"/>
          </a:xfrm>
          <a:prstGeom prst="rect">
            <a:avLst/>
          </a:prstGeom>
          <a:noFill/>
        </p:spPr>
        <p:txBody>
          <a:bodyPr wrap="square" rtlCol="0">
            <a:spAutoFit/>
          </a:bodyPr>
          <a:lstStyle/>
          <a:p>
            <a:pPr>
              <a:lnSpc>
                <a:spcPct val="100000"/>
              </a:lnSpc>
              <a:spcBef>
                <a:spcPts val="600"/>
              </a:spcBef>
              <a:spcAft>
                <a:spcPts val="600"/>
              </a:spcAft>
              <a:buClr>
                <a:srgbClr val="C05131"/>
              </a:buClr>
              <a:buSzPct val="100000"/>
              <a:defRPr/>
            </a:pPr>
            <a:r>
              <a:rPr lang="en-US" sz="2400" dirty="0">
                <a:latin typeface="Arial" panose="020B0604020202020204" pitchFamily="34" charset="0"/>
                <a:cs typeface="Arial" panose="020B0604020202020204" pitchFamily="34" charset="0"/>
                <a:sym typeface="Wingdings 3" panose="05040102010807070707" pitchFamily="18" charset="2"/>
              </a:rPr>
              <a:t>All CIL budgets for the ILS program were set up in accordance with the SPIL allotment amounts.</a:t>
            </a:r>
          </a:p>
          <a:p>
            <a:pPr>
              <a:lnSpc>
                <a:spcPct val="100000"/>
              </a:lnSpc>
              <a:spcBef>
                <a:spcPts val="600"/>
              </a:spcBef>
              <a:spcAft>
                <a:spcPts val="600"/>
              </a:spcAft>
              <a:buClr>
                <a:srgbClr val="C05131"/>
              </a:buClr>
              <a:buSzPct val="100000"/>
              <a:defRPr/>
            </a:pPr>
            <a:endParaRPr lang="en-US" sz="2400" dirty="0">
              <a:latin typeface="Arial" panose="020B0604020202020204" pitchFamily="34" charset="0"/>
              <a:cs typeface="Arial" panose="020B0604020202020204" pitchFamily="34" charset="0"/>
              <a:sym typeface="Wingdings 3" panose="05040102010807070707" pitchFamily="18" charset="2"/>
            </a:endParaRPr>
          </a:p>
          <a:p>
            <a:pPr>
              <a:lnSpc>
                <a:spcPct val="100000"/>
              </a:lnSpc>
              <a:spcBef>
                <a:spcPts val="600"/>
              </a:spcBef>
              <a:spcAft>
                <a:spcPts val="600"/>
              </a:spcAft>
              <a:buClr>
                <a:srgbClr val="C05131"/>
              </a:buClr>
              <a:buSzPct val="100000"/>
              <a:defRPr/>
            </a:pPr>
            <a:r>
              <a:rPr lang="en-US" sz="2400" dirty="0">
                <a:latin typeface="Arial" panose="020B0604020202020204" pitchFamily="34" charset="0"/>
                <a:cs typeface="Arial" panose="020B0604020202020204" pitchFamily="34" charset="0"/>
                <a:sym typeface="Wingdings 3" panose="05040102010807070707" pitchFamily="18" charset="2"/>
              </a:rPr>
              <a:t>The only reason a CIL did not receive their total allotment is due to reporting insufficient expenditures to fully expend the total allotted contract amount. </a:t>
            </a:r>
            <a:endParaRPr kumimoji="0" lang="en-US" sz="2400" b="0" i="0" u="non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3877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70A4A8-7014-405F-AF52-1E53A44E7DDC}"/>
              </a:ext>
            </a:extLst>
          </p:cNvPr>
          <p:cNvSpPr txBox="1"/>
          <p:nvPr/>
        </p:nvSpPr>
        <p:spPr>
          <a:xfrm>
            <a:off x="3396343" y="2465365"/>
            <a:ext cx="5366657" cy="29649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Michigan Department of </a:t>
            </a:r>
            <a:br>
              <a:rPr kumimoji="0" lang="en-US" sz="20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Labor and Economic Opportunity Employment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a:solidFill>
                  <a:srgbClr val="484F58"/>
                </a:solidFill>
                <a:latin typeface="Arial" panose="020B0604020202020204" pitchFamily="34" charset="0"/>
                <a:cs typeface="Arial" panose="020B0604020202020204" pitchFamily="34" charset="0"/>
              </a:rPr>
              <a:t>M</a:t>
            </a:r>
            <a:r>
              <a:rPr kumimoji="0" lang="fr-FR" sz="2800" b="1" i="0" u="none" strike="noStrike" kern="1200" cap="none" spc="0" normalizeH="0" baseline="0" noProof="0" dirty="0">
                <a:ln>
                  <a:noFill/>
                </a:ln>
                <a:solidFill>
                  <a:srgbClr val="484F58"/>
                </a:solidFill>
                <a:effectLst/>
                <a:uLnTx/>
                <a:uFillTx/>
                <a:latin typeface="Arial" panose="020B0604020202020204" pitchFamily="34" charset="0"/>
                <a:ea typeface="+mn-ea"/>
                <a:cs typeface="Arial" panose="020B0604020202020204" pitchFamily="34" charset="0"/>
              </a:rPr>
              <a:t>ichigan.gov/</a:t>
            </a:r>
            <a:r>
              <a:rPr lang="fr-FR" sz="2800" b="1" dirty="0">
                <a:solidFill>
                  <a:srgbClr val="484F58"/>
                </a:solidFill>
                <a:latin typeface="Arial" panose="020B0604020202020204" pitchFamily="34" charset="0"/>
                <a:cs typeface="Arial" panose="020B0604020202020204" pitchFamily="34" charset="0"/>
              </a:rPr>
              <a:t>MRS</a:t>
            </a:r>
          </a:p>
          <a:p>
            <a:pPr marL="0" marR="0" lvl="0" indent="0" algn="ctr" defTabSz="914400" rtl="0" eaLnBrk="1" fontAlgn="auto" latinLnBrk="0" hangingPunct="1">
              <a:lnSpc>
                <a:spcPct val="100000"/>
              </a:lnSpc>
              <a:spcBef>
                <a:spcPts val="300"/>
              </a:spcBef>
              <a:spcAft>
                <a:spcPts val="300"/>
              </a:spcAft>
              <a:buClrTx/>
              <a:buSzTx/>
              <a:buFontTx/>
              <a:buNone/>
              <a:tabLst/>
              <a:defRPr/>
            </a:pPr>
            <a:endParaRPr lang="fr-FR" sz="1000" b="1" dirty="0">
              <a:solidFill>
                <a:srgbClr val="484F58"/>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200"/>
              </a:spcBef>
              <a:spcAft>
                <a:spcPts val="200"/>
              </a:spcAft>
              <a:buClrTx/>
              <a:buSzTx/>
              <a:buFontTx/>
              <a:buNone/>
              <a:tabLst/>
              <a:defRPr/>
            </a:pPr>
            <a:r>
              <a:rPr lang="fr-FR" sz="1400" b="1" dirty="0" err="1">
                <a:solidFill>
                  <a:srgbClr val="484F58"/>
                </a:solidFill>
                <a:latin typeface="Arial" panose="020B0604020202020204" pitchFamily="34" charset="0"/>
                <a:cs typeface="Arial" panose="020B0604020202020204" pitchFamily="34" charset="0"/>
              </a:rPr>
              <a:t>Presented</a:t>
            </a:r>
            <a:r>
              <a:rPr lang="fr-FR" sz="1400" b="1" dirty="0">
                <a:solidFill>
                  <a:srgbClr val="484F58"/>
                </a:solidFill>
                <a:latin typeface="Arial" panose="020B0604020202020204" pitchFamily="34" charset="0"/>
                <a:cs typeface="Arial" panose="020B0604020202020204" pitchFamily="34" charset="0"/>
              </a:rPr>
              <a:t> by:</a:t>
            </a:r>
          </a:p>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fr-FR" sz="1400" i="0" u="none" strike="noStrike" kern="1200" cap="none" spc="0" normalizeH="0" baseline="0" noProof="0" dirty="0">
                <a:ln>
                  <a:noFill/>
                </a:ln>
                <a:solidFill>
                  <a:srgbClr val="484F58"/>
                </a:solidFill>
                <a:effectLst/>
                <a:uLnTx/>
                <a:uFillTx/>
                <a:latin typeface="Arial" panose="020B0604020202020204" pitchFamily="34" charset="0"/>
                <a:ea typeface="+mn-ea"/>
                <a:cs typeface="Arial" panose="020B0604020202020204" pitchFamily="34" charset="0"/>
                <a:hlinkClick r:id="rId3"/>
              </a:rPr>
              <a:t>Bill Addison</a:t>
            </a:r>
            <a:endParaRPr kumimoji="0" lang="fr-FR" sz="1400" i="0" u="none" strike="noStrike" kern="1200" cap="none" spc="0" normalizeH="0" baseline="0" noProof="0" dirty="0">
              <a:ln>
                <a:noFill/>
              </a:ln>
              <a:solidFill>
                <a:srgbClr val="484F58"/>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200"/>
              </a:spcBef>
              <a:spcAft>
                <a:spcPts val="200"/>
              </a:spcAft>
              <a:buClrTx/>
              <a:buSzTx/>
              <a:buFontTx/>
              <a:buNone/>
              <a:tabLst/>
              <a:defRPr/>
            </a:pPr>
            <a:r>
              <a:rPr lang="fr-FR" sz="1400" dirty="0">
                <a:solidFill>
                  <a:srgbClr val="484F58"/>
                </a:solidFill>
                <a:latin typeface="Arial" panose="020B0604020202020204" pitchFamily="34" charset="0"/>
                <a:cs typeface="Arial" panose="020B0604020202020204" pitchFamily="34" charset="0"/>
                <a:hlinkClick r:id="rId4"/>
              </a:rPr>
              <a:t>Rodney Craig</a:t>
            </a:r>
            <a:endParaRPr lang="fr-FR" sz="1400" dirty="0">
              <a:solidFill>
                <a:srgbClr val="484F58"/>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fr-FR" sz="1400" i="0" u="none" strike="noStrike" kern="1200" cap="none" spc="0" normalizeH="0" baseline="0" noProof="0" dirty="0">
                <a:ln>
                  <a:noFill/>
                </a:ln>
                <a:solidFill>
                  <a:srgbClr val="484F58"/>
                </a:solidFill>
                <a:effectLst/>
                <a:uLnTx/>
                <a:uFillTx/>
                <a:latin typeface="Arial" panose="020B0604020202020204" pitchFamily="34" charset="0"/>
                <a:ea typeface="+mn-ea"/>
                <a:cs typeface="Arial" panose="020B0604020202020204" pitchFamily="34" charset="0"/>
                <a:hlinkClick r:id="rId5"/>
              </a:rPr>
              <a:t>Kevin Green </a:t>
            </a:r>
            <a:endParaRPr kumimoji="0" lang="fr-FR" sz="1400" i="0" u="none" strike="noStrike" kern="1200" cap="none" spc="0" normalizeH="0" baseline="0" noProof="0" dirty="0">
              <a:ln>
                <a:noFill/>
              </a:ln>
              <a:solidFill>
                <a:srgbClr val="484F58"/>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14461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4B33C289-6DF7-4128-BE1A-679CF35180BF}"/>
              </a:ext>
            </a:extLst>
          </p:cNvPr>
          <p:cNvSpPr txBox="1"/>
          <p:nvPr/>
        </p:nvSpPr>
        <p:spPr>
          <a:xfrm>
            <a:off x="1550529" y="2249361"/>
            <a:ext cx="9090942" cy="2702278"/>
          </a:xfrm>
          <a:prstGeom prst="rect">
            <a:avLst/>
          </a:prstGeom>
          <a:noFill/>
        </p:spPr>
        <p:txBody>
          <a:bodyPr wrap="square" rtlCol="0">
            <a:spAutoFit/>
          </a:bodyPr>
          <a:lstStyle/>
          <a:p>
            <a:pPr marL="0" marR="0" lvl="0" indent="0" algn="l" defTabSz="914400" rtl="0" eaLnBrk="1" fontAlgn="auto" latinLnBrk="0" hangingPunct="1">
              <a:lnSpc>
                <a:spcPct val="90000"/>
              </a:lnSpc>
              <a:spcBef>
                <a:spcPts val="600"/>
              </a:spcBef>
              <a:spcAft>
                <a:spcPts val="600"/>
              </a:spcAft>
              <a:buClr>
                <a:srgbClr val="9DBFBE"/>
              </a:buClr>
              <a:buSzPct val="100000"/>
              <a:buFont typeface="Calibri" panose="020F0502020204030204" pitchFamily="34" charset="0"/>
              <a:buNone/>
              <a:tabLst/>
              <a:defRPr/>
            </a:pPr>
            <a:r>
              <a:rPr lang="en-US" altLang="en-US" sz="2400" b="1" dirty="0">
                <a:solidFill>
                  <a:srgbClr val="C05131"/>
                </a:solidFill>
                <a:latin typeface="Arial" panose="020B0604020202020204" pitchFamily="34" charset="0"/>
                <a:cs typeface="Arial" panose="020B0604020202020204" pitchFamily="34" charset="0"/>
              </a:rPr>
              <a:t>Part B funds are utilized for three purposes:</a:t>
            </a:r>
          </a:p>
          <a:p>
            <a:pPr marL="457200" marR="0" lvl="0" indent="-457200" algn="l" defTabSz="914400" rtl="0" eaLnBrk="1" fontAlgn="auto" latinLnBrk="0" hangingPunct="1">
              <a:lnSpc>
                <a:spcPct val="90000"/>
              </a:lnSpc>
              <a:spcBef>
                <a:spcPts val="600"/>
              </a:spcBef>
              <a:spcAft>
                <a:spcPts val="600"/>
              </a:spcAft>
              <a:buClr>
                <a:srgbClr val="C05131"/>
              </a:buClr>
              <a:buSzPct val="100000"/>
              <a:buFont typeface="+mj-lt"/>
              <a:buAutoNum type="arabicPeriod"/>
              <a:tabLst/>
              <a:defRPr/>
            </a:pPr>
            <a:r>
              <a:rPr kumimoji="0" lang="en-US" alt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35% is allocated to the Bureau of Services for Blind Persons (BSBP) to provide direct IL Services. </a:t>
            </a:r>
          </a:p>
          <a:p>
            <a:pPr marL="457200" marR="0" lvl="0" indent="-457200" algn="l" defTabSz="914400" rtl="0" eaLnBrk="1" fontAlgn="auto" latinLnBrk="0" hangingPunct="1">
              <a:lnSpc>
                <a:spcPct val="90000"/>
              </a:lnSpc>
              <a:spcBef>
                <a:spcPts val="600"/>
              </a:spcBef>
              <a:spcAft>
                <a:spcPts val="600"/>
              </a:spcAft>
              <a:buClr>
                <a:srgbClr val="C05131"/>
              </a:buClr>
              <a:buSzPct val="100000"/>
              <a:buFont typeface="+mj-lt"/>
              <a:buAutoNum type="arabicPeriod"/>
              <a:tabLst/>
              <a:defRPr/>
            </a:pPr>
            <a:r>
              <a:rPr kumimoji="0" lang="en-US" alt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15% is used for the operations of SILC. </a:t>
            </a:r>
          </a:p>
          <a:p>
            <a:pPr marL="457200" marR="0" lvl="0" indent="-457200" algn="l" defTabSz="914400" rtl="0" eaLnBrk="1" fontAlgn="auto" latinLnBrk="0" hangingPunct="1">
              <a:lnSpc>
                <a:spcPct val="90000"/>
              </a:lnSpc>
              <a:spcBef>
                <a:spcPts val="600"/>
              </a:spcBef>
              <a:spcAft>
                <a:spcPts val="600"/>
              </a:spcAft>
              <a:buClr>
                <a:srgbClr val="C05131"/>
              </a:buClr>
              <a:buSzPct val="100000"/>
              <a:buFont typeface="+mj-lt"/>
              <a:buAutoNum type="arabicPeriod"/>
              <a:tabLst/>
              <a:defRPr/>
            </a:pPr>
            <a:r>
              <a:rPr kumimoji="0" lang="en-US" alt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50% is granted to the CILs by the DSE for general operations.</a:t>
            </a:r>
          </a:p>
          <a:p>
            <a:pPr marL="0" marR="0" lvl="0" indent="0" algn="l" defTabSz="914400" rtl="0" eaLnBrk="1" fontAlgn="auto" latinLnBrk="0" hangingPunct="1">
              <a:lnSpc>
                <a:spcPct val="90000"/>
              </a:lnSpc>
              <a:spcBef>
                <a:spcPts val="600"/>
              </a:spcBef>
              <a:spcAft>
                <a:spcPts val="600"/>
              </a:spcAft>
              <a:buClr>
                <a:srgbClr val="9DBFBE"/>
              </a:buClr>
              <a:buSzPct val="100000"/>
              <a:buFont typeface="Calibri" panose="020F0502020204030204" pitchFamily="34" charset="0"/>
              <a:buNone/>
              <a:tabLst/>
              <a:defRPr/>
            </a:pPr>
            <a:r>
              <a:rPr kumimoji="0" lang="en-US" alt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MRS would be responsible to contract the non-BSBP 65%</a:t>
            </a:r>
          </a:p>
        </p:txBody>
      </p:sp>
      <p:sp>
        <p:nvSpPr>
          <p:cNvPr id="28" name="TextBox 27">
            <a:extLst>
              <a:ext uri="{FF2B5EF4-FFF2-40B4-BE49-F238E27FC236}">
                <a16:creationId xmlns:a16="http://schemas.microsoft.com/office/drawing/2014/main" id="{F5EA2055-3DE6-4C48-88EC-E8FE9FADEF4B}"/>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sp>
        <p:nvSpPr>
          <p:cNvPr id="10" name="TextBox 9">
            <a:extLst>
              <a:ext uri="{FF2B5EF4-FFF2-40B4-BE49-F238E27FC236}">
                <a16:creationId xmlns:a16="http://schemas.microsoft.com/office/drawing/2014/main" id="{CEE917DC-6E31-4B2D-8042-8B4062AC7DF0}"/>
              </a:ext>
            </a:extLst>
          </p:cNvPr>
          <p:cNvSpPr txBox="1"/>
          <p:nvPr/>
        </p:nvSpPr>
        <p:spPr>
          <a:xfrm>
            <a:off x="942228" y="1450992"/>
            <a:ext cx="6096000" cy="480131"/>
          </a:xfrm>
          <a:prstGeom prst="rect">
            <a:avLst/>
          </a:prstGeom>
          <a:noFill/>
        </p:spPr>
        <p:txBody>
          <a:bodyPr wrap="square">
            <a:spAutoFit/>
          </a:bodyPr>
          <a:lstStyle/>
          <a:p>
            <a:pPr marL="0" marR="0" lvl="0" indent="0" algn="l" defTabSz="914400" rtl="0" eaLnBrk="1" fontAlgn="auto" latinLnBrk="0" hangingPunct="1">
              <a:lnSpc>
                <a:spcPct val="90000"/>
              </a:lnSpc>
              <a:spcBef>
                <a:spcPts val="600"/>
              </a:spcBef>
              <a:spcAft>
                <a:spcPts val="600"/>
              </a:spcAft>
              <a:buClr>
                <a:srgbClr val="9DBFBE"/>
              </a:buClr>
              <a:buSzPct val="100000"/>
              <a:buFont typeface="Calibri" panose="020F0502020204030204" pitchFamily="34" charset="0"/>
              <a:buNone/>
              <a:tabLst/>
              <a:defRPr/>
            </a:pPr>
            <a:r>
              <a:rPr kumimoji="0" lang="en-US" altLang="en-US" sz="2800" b="1" i="0" u="none" strike="noStrike" kern="1200" cap="none" spc="0" normalizeH="0" baseline="0" noProof="0" dirty="0">
                <a:ln>
                  <a:noFill/>
                </a:ln>
                <a:solidFill>
                  <a:srgbClr val="003E51"/>
                </a:solidFill>
                <a:effectLst/>
                <a:uLnTx/>
                <a:uFillTx/>
                <a:latin typeface="Arial" panose="020B0604020202020204" pitchFamily="34" charset="0"/>
                <a:cs typeface="Arial" panose="020B0604020202020204" pitchFamily="34" charset="0"/>
              </a:rPr>
              <a:t>SPIL </a:t>
            </a:r>
            <a:r>
              <a:rPr kumimoji="0" lang="en-US" altLang="en-US" sz="2800" b="1" i="0" u="none" strike="noStrike" kern="1200" cap="none" spc="0" normalizeH="0" baseline="0" noProof="0" dirty="0">
                <a:ln>
                  <a:noFill/>
                </a:ln>
                <a:solidFill>
                  <a:srgbClr val="003E51"/>
                </a:solidFill>
                <a:effectLst/>
                <a:uLnTx/>
                <a:uFillTx/>
                <a:latin typeface="Arial" panose="020B0604020202020204" pitchFamily="34" charset="0"/>
                <a:cs typeface="Arial" panose="020B0604020202020204" pitchFamily="34" charset="0"/>
                <a:sym typeface="Wingdings 3" panose="05040102010807070707" pitchFamily="18" charset="2"/>
              </a:rPr>
              <a:t></a:t>
            </a:r>
            <a:r>
              <a:rPr kumimoji="0" lang="en-US" altLang="en-US" sz="2800" b="1" i="0" u="none" strike="noStrike" kern="1200" cap="none" spc="0" normalizeH="0" baseline="0" noProof="0" dirty="0">
                <a:ln>
                  <a:noFill/>
                </a:ln>
                <a:solidFill>
                  <a:srgbClr val="003E51"/>
                </a:solidFill>
                <a:effectLst/>
                <a:uLnTx/>
                <a:uFillTx/>
                <a:latin typeface="Arial" panose="020B0604020202020204" pitchFamily="34" charset="0"/>
                <a:cs typeface="Arial" panose="020B0604020202020204" pitchFamily="34" charset="0"/>
              </a:rPr>
              <a:t> Part B Funding Breakdown</a:t>
            </a:r>
            <a:endParaRPr kumimoji="0" lang="en-US" altLang="en-US" sz="2000" b="1" i="0" u="none" strike="noStrike" kern="1200" cap="none" spc="0" normalizeH="0" baseline="0" noProof="0" dirty="0">
              <a:ln>
                <a:noFill/>
              </a:ln>
              <a:solidFill>
                <a:srgbClr val="003E5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213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CF02194B-A6F5-45AD-86C2-CE28C804D110}"/>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grpSp>
        <p:nvGrpSpPr>
          <p:cNvPr id="29" name="Group 28">
            <a:extLst>
              <a:ext uri="{FF2B5EF4-FFF2-40B4-BE49-F238E27FC236}">
                <a16:creationId xmlns:a16="http://schemas.microsoft.com/office/drawing/2014/main" id="{FB516835-AF47-4D8F-9ECB-4E4D1D8B97BF}"/>
              </a:ext>
            </a:extLst>
          </p:cNvPr>
          <p:cNvGrpSpPr/>
          <p:nvPr/>
        </p:nvGrpSpPr>
        <p:grpSpPr>
          <a:xfrm>
            <a:off x="726641" y="2527975"/>
            <a:ext cx="10738717" cy="2878549"/>
            <a:chOff x="968442" y="2629575"/>
            <a:chExt cx="10738717" cy="2878549"/>
          </a:xfrm>
        </p:grpSpPr>
        <p:sp>
          <p:nvSpPr>
            <p:cNvPr id="30" name="Rectangle 29">
              <a:extLst>
                <a:ext uri="{FF2B5EF4-FFF2-40B4-BE49-F238E27FC236}">
                  <a16:creationId xmlns:a16="http://schemas.microsoft.com/office/drawing/2014/main" id="{FA9211E7-C009-4305-AD09-5B7731024A58}"/>
                </a:ext>
              </a:extLst>
            </p:cNvPr>
            <p:cNvSpPr>
              <a:spLocks noChangeAspect="1"/>
            </p:cNvSpPr>
            <p:nvPr/>
          </p:nvSpPr>
          <p:spPr>
            <a:xfrm>
              <a:off x="4315759" y="3635658"/>
              <a:ext cx="3695700" cy="84098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Dept. of Labor &amp; Economic Opportunity </a:t>
              </a:r>
            </a:p>
            <a:p>
              <a:pPr algn="ctr"/>
              <a:r>
                <a:rPr lang="en-US" sz="1400" b="1" dirty="0">
                  <a:solidFill>
                    <a:schemeClr val="bg1"/>
                  </a:solidFill>
                  <a:latin typeface="Arial" panose="020B0604020202020204" pitchFamily="34" charset="0"/>
                  <a:cs typeface="Arial" panose="020B0604020202020204" pitchFamily="34" charset="0"/>
                </a:rPr>
                <a:t>Michigan Rehabilitation Services</a:t>
              </a:r>
            </a:p>
          </p:txBody>
        </p:sp>
        <p:sp>
          <p:nvSpPr>
            <p:cNvPr id="31" name="Rectangle 30">
              <a:extLst>
                <a:ext uri="{FF2B5EF4-FFF2-40B4-BE49-F238E27FC236}">
                  <a16:creationId xmlns:a16="http://schemas.microsoft.com/office/drawing/2014/main" id="{06B458C3-6712-40B4-9FFC-060390345C30}"/>
                </a:ext>
              </a:extLst>
            </p:cNvPr>
            <p:cNvSpPr>
              <a:spLocks noChangeAspect="1"/>
            </p:cNvSpPr>
            <p:nvPr/>
          </p:nvSpPr>
          <p:spPr>
            <a:xfrm>
              <a:off x="8011459" y="4667141"/>
              <a:ext cx="3695700" cy="840983"/>
            </a:xfrm>
            <a:prstGeom prst="rect">
              <a:avLst/>
            </a:prstGeom>
            <a:solidFill>
              <a:srgbClr val="C05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Centers for Independent Living</a:t>
              </a:r>
            </a:p>
          </p:txBody>
        </p:sp>
        <p:cxnSp>
          <p:nvCxnSpPr>
            <p:cNvPr id="32" name="Connector: Elbow 31">
              <a:extLst>
                <a:ext uri="{FF2B5EF4-FFF2-40B4-BE49-F238E27FC236}">
                  <a16:creationId xmlns:a16="http://schemas.microsoft.com/office/drawing/2014/main" id="{75CEF499-942E-48D2-AABA-0CB09C8CB55D}"/>
                </a:ext>
              </a:extLst>
            </p:cNvPr>
            <p:cNvCxnSpPr>
              <a:cxnSpLocks/>
              <a:stCxn id="30" idx="2"/>
              <a:endCxn id="31" idx="1"/>
            </p:cNvCxnSpPr>
            <p:nvPr/>
          </p:nvCxnSpPr>
          <p:spPr>
            <a:xfrm rot="16200000" flipH="1">
              <a:off x="6782038" y="3858212"/>
              <a:ext cx="610992" cy="1847850"/>
            </a:xfrm>
            <a:prstGeom prst="bentConnector2">
              <a:avLst/>
            </a:prstGeom>
            <a:ln>
              <a:solidFill>
                <a:srgbClr val="69B3E7"/>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4A6389B9-17CB-435C-84AD-D3F14AF078D4}"/>
                </a:ext>
              </a:extLst>
            </p:cNvPr>
            <p:cNvSpPr>
              <a:spLocks noChangeAspect="1"/>
            </p:cNvSpPr>
            <p:nvPr/>
          </p:nvSpPr>
          <p:spPr>
            <a:xfrm>
              <a:off x="968442" y="2629575"/>
              <a:ext cx="3343996" cy="840983"/>
            </a:xfrm>
            <a:prstGeom prst="rect">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1400" b="1" dirty="0">
                  <a:solidFill>
                    <a:schemeClr val="bg1"/>
                  </a:solidFill>
                  <a:latin typeface="Arial" panose="020B0604020202020204" pitchFamily="34" charset="0"/>
                  <a:cs typeface="Arial" panose="020B0604020202020204" pitchFamily="34" charset="0"/>
                </a:rPr>
                <a:t>Dept. of Health &amp; Human Services  Admin. for Community Living  </a:t>
              </a:r>
            </a:p>
          </p:txBody>
        </p:sp>
        <p:cxnSp>
          <p:nvCxnSpPr>
            <p:cNvPr id="34" name="Connector: Elbow 33">
              <a:extLst>
                <a:ext uri="{FF2B5EF4-FFF2-40B4-BE49-F238E27FC236}">
                  <a16:creationId xmlns:a16="http://schemas.microsoft.com/office/drawing/2014/main" id="{54B00CD6-4392-4F47-977E-EEA201618687}"/>
                </a:ext>
              </a:extLst>
            </p:cNvPr>
            <p:cNvCxnSpPr>
              <a:cxnSpLocks/>
              <a:stCxn id="33" idx="2"/>
              <a:endCxn id="30" idx="1"/>
            </p:cNvCxnSpPr>
            <p:nvPr/>
          </p:nvCxnSpPr>
          <p:spPr>
            <a:xfrm rot="16200000" flipH="1">
              <a:off x="3185303" y="2925694"/>
              <a:ext cx="585592" cy="1675319"/>
            </a:xfrm>
            <a:prstGeom prst="bentConnector2">
              <a:avLst/>
            </a:prstGeom>
            <a:ln>
              <a:solidFill>
                <a:srgbClr val="003E5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D4F72E99-AB17-4ADC-8E70-8E7C66760974}"/>
              </a:ext>
            </a:extLst>
          </p:cNvPr>
          <p:cNvSpPr txBox="1"/>
          <p:nvPr/>
        </p:nvSpPr>
        <p:spPr>
          <a:xfrm>
            <a:off x="942228" y="1450992"/>
            <a:ext cx="7363572" cy="523220"/>
          </a:xfrm>
          <a:prstGeom prst="rect">
            <a:avLst/>
          </a:prstGeom>
          <a:noFill/>
        </p:spPr>
        <p:txBody>
          <a:bodyPr wrap="square">
            <a:spAutoFit/>
          </a:bodyPr>
          <a:lstStyle/>
          <a:p>
            <a:pPr>
              <a:spcBef>
                <a:spcPts val="600"/>
              </a:spcBef>
              <a:spcAft>
                <a:spcPts val="600"/>
              </a:spcAft>
            </a:pPr>
            <a:r>
              <a:rPr lang="en-US" sz="2800" b="1" spc="100" dirty="0">
                <a:solidFill>
                  <a:srgbClr val="003E51"/>
                </a:solidFill>
                <a:latin typeface="Arial" panose="020B0604020202020204" pitchFamily="34" charset="0"/>
                <a:cs typeface="Arial" panose="020B0604020202020204" pitchFamily="34" charset="0"/>
                <a:sym typeface="Wingdings" panose="05000000000000000000" pitchFamily="2" charset="2"/>
              </a:rPr>
              <a:t>Relationship MRS and CIL ILS Funds</a:t>
            </a:r>
            <a:endParaRPr lang="en-US" sz="2800" b="1" spc="100" dirty="0">
              <a:solidFill>
                <a:srgbClr val="003E5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6565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487E2EC-1494-4013-8DE2-12F2E2F3894A}"/>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grpSp>
        <p:nvGrpSpPr>
          <p:cNvPr id="39" name="Group 38">
            <a:extLst>
              <a:ext uri="{FF2B5EF4-FFF2-40B4-BE49-F238E27FC236}">
                <a16:creationId xmlns:a16="http://schemas.microsoft.com/office/drawing/2014/main" id="{F786A486-860C-4F0F-BD81-CE324EEF9D66}"/>
              </a:ext>
            </a:extLst>
          </p:cNvPr>
          <p:cNvGrpSpPr/>
          <p:nvPr/>
        </p:nvGrpSpPr>
        <p:grpSpPr>
          <a:xfrm>
            <a:off x="2400300" y="3054299"/>
            <a:ext cx="7391400" cy="1872466"/>
            <a:chOff x="4163284" y="3775358"/>
            <a:chExt cx="7391400" cy="1872466"/>
          </a:xfrm>
        </p:grpSpPr>
        <p:sp>
          <p:nvSpPr>
            <p:cNvPr id="40" name="Rectangle 39">
              <a:extLst>
                <a:ext uri="{FF2B5EF4-FFF2-40B4-BE49-F238E27FC236}">
                  <a16:creationId xmlns:a16="http://schemas.microsoft.com/office/drawing/2014/main" id="{1220D712-C775-4073-9BC9-A5B06231A106}"/>
                </a:ext>
              </a:extLst>
            </p:cNvPr>
            <p:cNvSpPr>
              <a:spLocks noChangeAspect="1"/>
            </p:cNvSpPr>
            <p:nvPr/>
          </p:nvSpPr>
          <p:spPr>
            <a:xfrm>
              <a:off x="4163284" y="3775358"/>
              <a:ext cx="3695700" cy="84098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Dept. of Labor &amp; Economic Opportunity </a:t>
              </a:r>
            </a:p>
            <a:p>
              <a:pPr algn="ctr"/>
              <a:r>
                <a:rPr lang="en-US" sz="1400" b="1" dirty="0">
                  <a:solidFill>
                    <a:schemeClr val="bg1"/>
                  </a:solidFill>
                  <a:latin typeface="Arial" panose="020B0604020202020204" pitchFamily="34" charset="0"/>
                  <a:cs typeface="Arial" panose="020B0604020202020204" pitchFamily="34" charset="0"/>
                </a:rPr>
                <a:t>Michigan Rehabilitation Services</a:t>
              </a:r>
            </a:p>
          </p:txBody>
        </p:sp>
        <p:sp>
          <p:nvSpPr>
            <p:cNvPr id="41" name="Rectangle 40">
              <a:extLst>
                <a:ext uri="{FF2B5EF4-FFF2-40B4-BE49-F238E27FC236}">
                  <a16:creationId xmlns:a16="http://schemas.microsoft.com/office/drawing/2014/main" id="{13D20505-D3E8-4794-BF66-83C10A6BB206}"/>
                </a:ext>
              </a:extLst>
            </p:cNvPr>
            <p:cNvSpPr>
              <a:spLocks noChangeAspect="1"/>
            </p:cNvSpPr>
            <p:nvPr/>
          </p:nvSpPr>
          <p:spPr>
            <a:xfrm>
              <a:off x="7858984" y="4806841"/>
              <a:ext cx="3695700" cy="840983"/>
            </a:xfrm>
            <a:prstGeom prst="rect">
              <a:avLst/>
            </a:prstGeom>
            <a:solidFill>
              <a:srgbClr val="C05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Centers for Independent Living</a:t>
              </a:r>
            </a:p>
          </p:txBody>
        </p:sp>
        <p:cxnSp>
          <p:nvCxnSpPr>
            <p:cNvPr id="42" name="Connector: Elbow 41">
              <a:extLst>
                <a:ext uri="{FF2B5EF4-FFF2-40B4-BE49-F238E27FC236}">
                  <a16:creationId xmlns:a16="http://schemas.microsoft.com/office/drawing/2014/main" id="{E3D7DF19-5FE1-4815-9DA7-74E52BB1EFD1}"/>
                </a:ext>
              </a:extLst>
            </p:cNvPr>
            <p:cNvCxnSpPr>
              <a:cxnSpLocks/>
              <a:stCxn id="40" idx="2"/>
              <a:endCxn id="41" idx="1"/>
            </p:cNvCxnSpPr>
            <p:nvPr/>
          </p:nvCxnSpPr>
          <p:spPr>
            <a:xfrm rot="16200000" flipH="1">
              <a:off x="6629563" y="3997912"/>
              <a:ext cx="610992" cy="1847850"/>
            </a:xfrm>
            <a:prstGeom prst="bentConnector2">
              <a:avLst/>
            </a:prstGeom>
            <a:ln>
              <a:solidFill>
                <a:srgbClr val="69B3E7"/>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80A875FF-2DBA-40A9-A2B9-65C3EB5DF234}"/>
              </a:ext>
            </a:extLst>
          </p:cNvPr>
          <p:cNvSpPr txBox="1"/>
          <p:nvPr/>
        </p:nvSpPr>
        <p:spPr>
          <a:xfrm>
            <a:off x="942227" y="1450992"/>
            <a:ext cx="10627463" cy="867930"/>
          </a:xfrm>
          <a:prstGeom prst="rect">
            <a:avLst/>
          </a:prstGeom>
          <a:noFill/>
        </p:spPr>
        <p:txBody>
          <a:bodyPr wrap="square">
            <a:spAutoFit/>
          </a:bodyPr>
          <a:lstStyle/>
          <a:p>
            <a:pPr>
              <a:lnSpc>
                <a:spcPct val="90000"/>
              </a:lnSpc>
              <a:spcBef>
                <a:spcPts val="600"/>
              </a:spcBef>
              <a:spcAft>
                <a:spcPts val="600"/>
              </a:spcAft>
              <a:buClr>
                <a:srgbClr val="9DBFBE"/>
              </a:buClr>
              <a:buSzPct val="100000"/>
              <a:defRPr/>
            </a:pPr>
            <a:r>
              <a:rPr lang="en-US" sz="2800" b="1" spc="100" dirty="0">
                <a:solidFill>
                  <a:srgbClr val="003E51"/>
                </a:solidFill>
                <a:latin typeface="Arial" panose="020B0604020202020204" pitchFamily="34" charset="0"/>
                <a:cs typeface="Arial" panose="020B0604020202020204" pitchFamily="34" charset="0"/>
                <a:sym typeface="Wingdings" panose="05000000000000000000" pitchFamily="2" charset="2"/>
              </a:rPr>
              <a:t>Payment to CIL </a:t>
            </a:r>
            <a:r>
              <a:rPr lang="en-US" sz="2800" b="1" spc="100" dirty="0">
                <a:solidFill>
                  <a:srgbClr val="003E51"/>
                </a:solidFill>
                <a:latin typeface="Arial" panose="020B0604020202020204" pitchFamily="34" charset="0"/>
                <a:cs typeface="Arial" panose="020B0604020202020204" pitchFamily="34" charset="0"/>
                <a:sym typeface="Wingdings 3" panose="05040102010807070707" pitchFamily="18" charset="2"/>
              </a:rPr>
              <a:t> Social Security Admin. Program Income (SSA-PI) &amp; State funds (ILS contract only)</a:t>
            </a:r>
            <a:endParaRPr lang="en-US" sz="2800" b="1" spc="100" dirty="0">
              <a:solidFill>
                <a:srgbClr val="003E5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664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487E2EC-1494-4013-8DE2-12F2E2F3894A}"/>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sp>
        <p:nvSpPr>
          <p:cNvPr id="16" name="TextBox 15">
            <a:extLst>
              <a:ext uri="{FF2B5EF4-FFF2-40B4-BE49-F238E27FC236}">
                <a16:creationId xmlns:a16="http://schemas.microsoft.com/office/drawing/2014/main" id="{34876770-5D03-4D30-8248-2E66EFBBAFD5}"/>
              </a:ext>
            </a:extLst>
          </p:cNvPr>
          <p:cNvSpPr txBox="1"/>
          <p:nvPr/>
        </p:nvSpPr>
        <p:spPr>
          <a:xfrm>
            <a:off x="942228" y="1450992"/>
            <a:ext cx="6096000" cy="480131"/>
          </a:xfrm>
          <a:prstGeom prst="rect">
            <a:avLst/>
          </a:prstGeom>
          <a:noFill/>
        </p:spPr>
        <p:txBody>
          <a:bodyPr wrap="square">
            <a:spAutoFit/>
          </a:bodyPr>
          <a:lstStyle/>
          <a:p>
            <a:pPr marL="0" marR="0" lvl="0" indent="0" algn="l" defTabSz="914400" rtl="0" eaLnBrk="1" fontAlgn="auto" latinLnBrk="0" hangingPunct="1">
              <a:lnSpc>
                <a:spcPct val="90000"/>
              </a:lnSpc>
              <a:spcBef>
                <a:spcPts val="600"/>
              </a:spcBef>
              <a:spcAft>
                <a:spcPts val="600"/>
              </a:spcAft>
              <a:buClr>
                <a:srgbClr val="9DBFBE"/>
              </a:buClr>
              <a:buSzPct val="100000"/>
              <a:buFont typeface="Calibri" panose="020F0502020204030204" pitchFamily="34" charset="0"/>
              <a:buNone/>
              <a:tabLst/>
              <a:defRPr/>
            </a:pPr>
            <a:r>
              <a:rPr lang="en-US" altLang="en-US" sz="2800" b="1" dirty="0">
                <a:solidFill>
                  <a:srgbClr val="003E51"/>
                </a:solidFill>
                <a:latin typeface="Arial" panose="020B0604020202020204" pitchFamily="34" charset="0"/>
                <a:cs typeface="Arial" panose="020B0604020202020204" pitchFamily="34" charset="0"/>
              </a:rPr>
              <a:t>Define Payment Sources</a:t>
            </a:r>
            <a:endParaRPr kumimoji="0" lang="en-US" altLang="en-US" sz="2000" b="1" i="0" u="none" strike="noStrike" kern="1200" cap="none" spc="0" normalizeH="0" baseline="0" noProof="0" dirty="0">
              <a:ln>
                <a:noFill/>
              </a:ln>
              <a:solidFill>
                <a:srgbClr val="003E51"/>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05D78A1-96BB-4497-BBDE-7E59CFD6DAA7}"/>
              </a:ext>
            </a:extLst>
          </p:cNvPr>
          <p:cNvSpPr txBox="1"/>
          <p:nvPr/>
        </p:nvSpPr>
        <p:spPr>
          <a:xfrm>
            <a:off x="1550527" y="2020870"/>
            <a:ext cx="9090942" cy="2520690"/>
          </a:xfrm>
          <a:prstGeom prst="rect">
            <a:avLst/>
          </a:prstGeom>
          <a:noFill/>
        </p:spPr>
        <p:txBody>
          <a:bodyPr wrap="square" rtlCol="0">
            <a:spAutoFit/>
          </a:bodyPr>
          <a:lstStyle/>
          <a:p>
            <a:pPr>
              <a:lnSpc>
                <a:spcPct val="100000"/>
              </a:lnSpc>
              <a:spcBef>
                <a:spcPts val="600"/>
              </a:spcBef>
              <a:spcAft>
                <a:spcPts val="600"/>
              </a:spcAft>
              <a:buClr>
                <a:srgbClr val="C05131"/>
              </a:buClr>
              <a:buSzPct val="100000"/>
              <a:defRPr/>
            </a:pPr>
            <a:r>
              <a:rPr lang="en-US" sz="2400" b="1" dirty="0">
                <a:solidFill>
                  <a:srgbClr val="C05131"/>
                </a:solidFill>
                <a:latin typeface="Arial" panose="020B0604020202020204" pitchFamily="34" charset="0"/>
                <a:cs typeface="Arial" panose="020B0604020202020204" pitchFamily="34" charset="0"/>
                <a:sym typeface="Wingdings 3" panose="05040102010807070707" pitchFamily="18" charset="2"/>
              </a:rPr>
              <a:t>3 Sources</a:t>
            </a:r>
          </a:p>
          <a:p>
            <a:pPr marL="457200" marR="0" lvl="0" indent="-457200" algn="l" defTabSz="914400" rtl="0" eaLnBrk="1" fontAlgn="auto" latinLnBrk="0" hangingPunct="1">
              <a:lnSpc>
                <a:spcPct val="90000"/>
              </a:lnSpc>
              <a:spcBef>
                <a:spcPts val="1200"/>
              </a:spcBef>
              <a:spcAft>
                <a:spcPts val="200"/>
              </a:spcAft>
              <a:buClr>
                <a:srgbClr val="C05131"/>
              </a:buClr>
              <a:buSzPct val="100000"/>
              <a:buFont typeface="+mj-lt"/>
              <a:buAutoNum type="arabicPeriod"/>
              <a:tabLst/>
              <a:defRPr/>
            </a:pPr>
            <a:r>
              <a:rPr kumimoji="0" lang="en-US" sz="2400" i="0" u="none" kern="1200" cap="none" spc="0" normalizeH="0" baseline="0" noProof="0" dirty="0">
                <a:ln>
                  <a:noFill/>
                </a:ln>
                <a:effectLst/>
                <a:uLnTx/>
                <a:uFillTx/>
                <a:latin typeface="Arial" panose="020B0604020202020204" pitchFamily="34" charset="0"/>
                <a:cs typeface="Arial" panose="020B0604020202020204" pitchFamily="34" charset="0"/>
              </a:rPr>
              <a:t>State Funding</a:t>
            </a:r>
          </a:p>
          <a:p>
            <a:pPr marL="457200" marR="0" lvl="0" indent="-457200" algn="l" defTabSz="914400" rtl="0" eaLnBrk="1" fontAlgn="auto" latinLnBrk="0" hangingPunct="1">
              <a:lnSpc>
                <a:spcPct val="90000"/>
              </a:lnSpc>
              <a:spcBef>
                <a:spcPts val="1200"/>
              </a:spcBef>
              <a:spcAft>
                <a:spcPts val="200"/>
              </a:spcAft>
              <a:buClr>
                <a:srgbClr val="C05131"/>
              </a:buClr>
              <a:buSzPct val="100000"/>
              <a:buFont typeface="+mj-lt"/>
              <a:buAutoNum type="arabicPeriod"/>
              <a:tabLst/>
              <a:defRPr/>
            </a:pPr>
            <a:r>
              <a:rPr lang="en-US" sz="2400" dirty="0">
                <a:latin typeface="Arial" panose="020B0604020202020204" pitchFamily="34" charset="0"/>
                <a:cs typeface="Arial" panose="020B0604020202020204" pitchFamily="34" charset="0"/>
                <a:sym typeface="Wingdings 3" panose="05040102010807070707" pitchFamily="18" charset="2"/>
              </a:rPr>
              <a:t>Social Security Admin. Program Income (SSA-PI)</a:t>
            </a:r>
          </a:p>
          <a:p>
            <a:pPr marL="457200" marR="0" lvl="0" indent="-457200" algn="l" defTabSz="914400" rtl="0" eaLnBrk="1" fontAlgn="auto" latinLnBrk="0" hangingPunct="1">
              <a:lnSpc>
                <a:spcPct val="90000"/>
              </a:lnSpc>
              <a:spcBef>
                <a:spcPts val="1200"/>
              </a:spcBef>
              <a:spcAft>
                <a:spcPts val="200"/>
              </a:spcAft>
              <a:buClr>
                <a:srgbClr val="C05131"/>
              </a:buClr>
              <a:buSzPct val="100000"/>
              <a:buFont typeface="+mj-lt"/>
              <a:buAutoNum type="arabicPeriod"/>
              <a:tabLst/>
              <a:defRPr/>
            </a:pPr>
            <a:r>
              <a:rPr lang="en-US" sz="2400" dirty="0">
                <a:latin typeface="Arial" panose="020B0604020202020204" pitchFamily="34" charset="0"/>
                <a:cs typeface="Arial" panose="020B0604020202020204" pitchFamily="34" charset="0"/>
                <a:sym typeface="Wingdings 3" panose="05040102010807070707" pitchFamily="18" charset="2"/>
              </a:rPr>
              <a:t>Title VII Funds (Part B)</a:t>
            </a:r>
          </a:p>
          <a:p>
            <a:pPr>
              <a:lnSpc>
                <a:spcPct val="100000"/>
              </a:lnSpc>
              <a:spcBef>
                <a:spcPts val="600"/>
              </a:spcBef>
              <a:spcAft>
                <a:spcPts val="600"/>
              </a:spcAft>
              <a:buClr>
                <a:srgbClr val="C05131"/>
              </a:buClr>
              <a:buSzPct val="100000"/>
              <a:defRPr/>
            </a:pPr>
            <a:endParaRPr lang="en-US" sz="2400" b="1" dirty="0">
              <a:solidFill>
                <a:srgbClr val="C05131"/>
              </a:solidFill>
              <a:latin typeface="Arial" panose="020B0604020202020204" pitchFamily="34" charset="0"/>
              <a:cs typeface="Arial" panose="020B0604020202020204" pitchFamily="34" charset="0"/>
              <a:sym typeface="Wingdings 3" panose="05040102010807070707" pitchFamily="18" charset="2"/>
            </a:endParaRPr>
          </a:p>
        </p:txBody>
      </p:sp>
    </p:spTree>
    <p:extLst>
      <p:ext uri="{BB962C8B-B14F-4D97-AF65-F5344CB8AC3E}">
        <p14:creationId xmlns:p14="http://schemas.microsoft.com/office/powerpoint/2010/main" val="553670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487E2EC-1494-4013-8DE2-12F2E2F3894A}"/>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sp>
        <p:nvSpPr>
          <p:cNvPr id="16" name="TextBox 15">
            <a:extLst>
              <a:ext uri="{FF2B5EF4-FFF2-40B4-BE49-F238E27FC236}">
                <a16:creationId xmlns:a16="http://schemas.microsoft.com/office/drawing/2014/main" id="{34876770-5D03-4D30-8248-2E66EFBBAFD5}"/>
              </a:ext>
            </a:extLst>
          </p:cNvPr>
          <p:cNvSpPr txBox="1"/>
          <p:nvPr/>
        </p:nvSpPr>
        <p:spPr>
          <a:xfrm>
            <a:off x="942228" y="1450992"/>
            <a:ext cx="6096000" cy="480131"/>
          </a:xfrm>
          <a:prstGeom prst="rect">
            <a:avLst/>
          </a:prstGeom>
          <a:noFill/>
        </p:spPr>
        <p:txBody>
          <a:bodyPr wrap="square">
            <a:spAutoFit/>
          </a:bodyPr>
          <a:lstStyle/>
          <a:p>
            <a:pPr marL="0" marR="0" lvl="0" indent="0" algn="l" defTabSz="914400" rtl="0" eaLnBrk="1" fontAlgn="auto" latinLnBrk="0" hangingPunct="1">
              <a:lnSpc>
                <a:spcPct val="90000"/>
              </a:lnSpc>
              <a:spcBef>
                <a:spcPts val="600"/>
              </a:spcBef>
              <a:spcAft>
                <a:spcPts val="600"/>
              </a:spcAft>
              <a:buClr>
                <a:srgbClr val="9DBFBE"/>
              </a:buClr>
              <a:buSzPct val="100000"/>
              <a:buFont typeface="Calibri" panose="020F0502020204030204" pitchFamily="34" charset="0"/>
              <a:buNone/>
              <a:tabLst/>
              <a:defRPr/>
            </a:pPr>
            <a:r>
              <a:rPr lang="en-US" altLang="en-US" sz="2800" b="1" dirty="0">
                <a:solidFill>
                  <a:srgbClr val="003E51"/>
                </a:solidFill>
                <a:latin typeface="Arial" panose="020B0604020202020204" pitchFamily="34" charset="0"/>
                <a:cs typeface="Arial" panose="020B0604020202020204" pitchFamily="34" charset="0"/>
              </a:rPr>
              <a:t>Define Payment Sources</a:t>
            </a:r>
            <a:endParaRPr kumimoji="0" lang="en-US" altLang="en-US" sz="2000" b="1" i="0" u="none" strike="noStrike" kern="1200" cap="none" spc="0" normalizeH="0" baseline="0" noProof="0" dirty="0">
              <a:ln>
                <a:noFill/>
              </a:ln>
              <a:solidFill>
                <a:srgbClr val="003E51"/>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05D78A1-96BB-4497-BBDE-7E59CFD6DAA7}"/>
              </a:ext>
            </a:extLst>
          </p:cNvPr>
          <p:cNvSpPr txBox="1"/>
          <p:nvPr/>
        </p:nvSpPr>
        <p:spPr>
          <a:xfrm>
            <a:off x="1550527" y="2020870"/>
            <a:ext cx="9090942" cy="3293209"/>
          </a:xfrm>
          <a:prstGeom prst="rect">
            <a:avLst/>
          </a:prstGeom>
          <a:noFill/>
        </p:spPr>
        <p:txBody>
          <a:bodyPr wrap="square" rtlCol="0">
            <a:spAutoFit/>
          </a:bodyPr>
          <a:lstStyle/>
          <a:p>
            <a:pPr>
              <a:lnSpc>
                <a:spcPct val="100000"/>
              </a:lnSpc>
              <a:spcBef>
                <a:spcPts val="600"/>
              </a:spcBef>
              <a:spcAft>
                <a:spcPts val="600"/>
              </a:spcAft>
              <a:buClr>
                <a:srgbClr val="C05131"/>
              </a:buClr>
              <a:buSzPct val="100000"/>
              <a:defRPr/>
            </a:pPr>
            <a:r>
              <a:rPr lang="en-US" sz="2400" b="1" dirty="0">
                <a:solidFill>
                  <a:srgbClr val="C05131"/>
                </a:solidFill>
                <a:latin typeface="Arial" panose="020B0604020202020204" pitchFamily="34" charset="0"/>
                <a:cs typeface="Arial" panose="020B0604020202020204" pitchFamily="34" charset="0"/>
              </a:rPr>
              <a:t>State Funding: </a:t>
            </a:r>
          </a:p>
          <a:p>
            <a:pPr marL="342900" indent="-342900">
              <a:lnSpc>
                <a:spcPct val="100000"/>
              </a:lnSpc>
              <a:spcBef>
                <a:spcPts val="600"/>
              </a:spcBef>
              <a:spcAft>
                <a:spcPts val="600"/>
              </a:spcAft>
              <a:buClr>
                <a:srgbClr val="C05131"/>
              </a:buClr>
              <a:buSzPct val="1000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Appropriated GF/GP funds are allocated as part of the ILS contracts</a:t>
            </a:r>
          </a:p>
          <a:p>
            <a:pPr marL="342900" indent="-342900">
              <a:lnSpc>
                <a:spcPct val="100000"/>
              </a:lnSpc>
              <a:spcBef>
                <a:spcPts val="600"/>
              </a:spcBef>
              <a:spcAft>
                <a:spcPts val="600"/>
              </a:spcAft>
              <a:buClr>
                <a:srgbClr val="C05131"/>
              </a:buClr>
              <a:buSzPct val="1000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Applicable compliance requirements include: State boilerplate language, 2 CFR 200, and ACL regulations.</a:t>
            </a:r>
          </a:p>
          <a:p>
            <a:pPr marL="342900" indent="-342900">
              <a:lnSpc>
                <a:spcPct val="100000"/>
              </a:lnSpc>
              <a:spcBef>
                <a:spcPts val="600"/>
              </a:spcBef>
              <a:spcAft>
                <a:spcPts val="600"/>
              </a:spcAft>
              <a:buClr>
                <a:srgbClr val="C05131"/>
              </a:buClr>
              <a:buSzPct val="1000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State funds </a:t>
            </a:r>
            <a:r>
              <a:rPr lang="en-US" sz="2400" b="1" u="sng" dirty="0">
                <a:solidFill>
                  <a:srgbClr val="C05131"/>
                </a:solidFill>
                <a:latin typeface="Arial" panose="020B0604020202020204" pitchFamily="34" charset="0"/>
                <a:cs typeface="Arial" panose="020B0604020202020204" pitchFamily="34" charset="0"/>
              </a:rPr>
              <a:t>cannot</a:t>
            </a:r>
            <a:r>
              <a:rPr lang="en-US" sz="2400" dirty="0">
                <a:solidFill>
                  <a:prstClr val="black"/>
                </a:solidFill>
                <a:latin typeface="Arial" panose="020B0604020202020204" pitchFamily="34" charset="0"/>
                <a:cs typeface="Arial" panose="020B0604020202020204" pitchFamily="34" charset="0"/>
              </a:rPr>
              <a:t> carryover from one year to the next.</a:t>
            </a:r>
          </a:p>
          <a:p>
            <a:pPr marL="342900" indent="-342900">
              <a:lnSpc>
                <a:spcPct val="100000"/>
              </a:lnSpc>
              <a:spcBef>
                <a:spcPts val="600"/>
              </a:spcBef>
              <a:spcAft>
                <a:spcPts val="600"/>
              </a:spcAft>
              <a:buClr>
                <a:srgbClr val="C05131"/>
              </a:buClr>
              <a:buSzPct val="1000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State funds </a:t>
            </a:r>
            <a:r>
              <a:rPr lang="en-US" sz="2400" b="1" u="sng" dirty="0">
                <a:solidFill>
                  <a:srgbClr val="C05131"/>
                </a:solidFill>
                <a:latin typeface="Arial" panose="020B0604020202020204" pitchFamily="34" charset="0"/>
                <a:cs typeface="Arial" panose="020B0604020202020204" pitchFamily="34" charset="0"/>
              </a:rPr>
              <a:t>not spent </a:t>
            </a:r>
            <a:r>
              <a:rPr lang="en-US" sz="2400" dirty="0">
                <a:solidFill>
                  <a:prstClr val="black"/>
                </a:solidFill>
                <a:latin typeface="Arial" panose="020B0604020202020204" pitchFamily="34" charset="0"/>
                <a:cs typeface="Arial" panose="020B0604020202020204" pitchFamily="34" charset="0"/>
              </a:rPr>
              <a:t>in the designated fiscal year </a:t>
            </a:r>
            <a:r>
              <a:rPr lang="en-US" sz="2400" b="1" u="sng" dirty="0">
                <a:solidFill>
                  <a:srgbClr val="C05131"/>
                </a:solidFill>
                <a:latin typeface="Arial" panose="020B0604020202020204" pitchFamily="34" charset="0"/>
                <a:cs typeface="Arial" panose="020B0604020202020204" pitchFamily="34" charset="0"/>
              </a:rPr>
              <a:t>are lost</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8754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487E2EC-1494-4013-8DE2-12F2E2F3894A}"/>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sp>
        <p:nvSpPr>
          <p:cNvPr id="16" name="TextBox 15">
            <a:extLst>
              <a:ext uri="{FF2B5EF4-FFF2-40B4-BE49-F238E27FC236}">
                <a16:creationId xmlns:a16="http://schemas.microsoft.com/office/drawing/2014/main" id="{34876770-5D03-4D30-8248-2E66EFBBAFD5}"/>
              </a:ext>
            </a:extLst>
          </p:cNvPr>
          <p:cNvSpPr txBox="1"/>
          <p:nvPr/>
        </p:nvSpPr>
        <p:spPr>
          <a:xfrm>
            <a:off x="942228" y="1450992"/>
            <a:ext cx="6096000" cy="480131"/>
          </a:xfrm>
          <a:prstGeom prst="rect">
            <a:avLst/>
          </a:prstGeom>
          <a:noFill/>
        </p:spPr>
        <p:txBody>
          <a:bodyPr wrap="square">
            <a:spAutoFit/>
          </a:bodyPr>
          <a:lstStyle/>
          <a:p>
            <a:pPr marL="0" marR="0" lvl="0" indent="0" algn="l" defTabSz="914400" rtl="0" eaLnBrk="1" fontAlgn="auto" latinLnBrk="0" hangingPunct="1">
              <a:lnSpc>
                <a:spcPct val="90000"/>
              </a:lnSpc>
              <a:spcBef>
                <a:spcPts val="600"/>
              </a:spcBef>
              <a:spcAft>
                <a:spcPts val="600"/>
              </a:spcAft>
              <a:buClr>
                <a:srgbClr val="9DBFBE"/>
              </a:buClr>
              <a:buSzPct val="100000"/>
              <a:buFont typeface="Calibri" panose="020F0502020204030204" pitchFamily="34" charset="0"/>
              <a:buNone/>
              <a:tabLst/>
              <a:defRPr/>
            </a:pPr>
            <a:r>
              <a:rPr lang="en-US" altLang="en-US" sz="2800" b="1" dirty="0">
                <a:solidFill>
                  <a:srgbClr val="003E51"/>
                </a:solidFill>
                <a:latin typeface="Arial" panose="020B0604020202020204" pitchFamily="34" charset="0"/>
                <a:cs typeface="Arial" panose="020B0604020202020204" pitchFamily="34" charset="0"/>
              </a:rPr>
              <a:t>Define Payment Sources</a:t>
            </a:r>
            <a:endParaRPr kumimoji="0" lang="en-US" altLang="en-US" sz="2000" b="1" i="0" u="none" strike="noStrike" kern="1200" cap="none" spc="0" normalizeH="0" baseline="0" noProof="0" dirty="0">
              <a:ln>
                <a:noFill/>
              </a:ln>
              <a:solidFill>
                <a:srgbClr val="003E51"/>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05D78A1-96BB-4497-BBDE-7E59CFD6DAA7}"/>
              </a:ext>
            </a:extLst>
          </p:cNvPr>
          <p:cNvSpPr txBox="1"/>
          <p:nvPr/>
        </p:nvSpPr>
        <p:spPr>
          <a:xfrm>
            <a:off x="1550527" y="2020870"/>
            <a:ext cx="9090942" cy="2923877"/>
          </a:xfrm>
          <a:prstGeom prst="rect">
            <a:avLst/>
          </a:prstGeom>
          <a:noFill/>
        </p:spPr>
        <p:txBody>
          <a:bodyPr wrap="square" rtlCol="0">
            <a:spAutoFit/>
          </a:bodyPr>
          <a:lstStyle/>
          <a:p>
            <a:pPr>
              <a:lnSpc>
                <a:spcPct val="100000"/>
              </a:lnSpc>
              <a:spcBef>
                <a:spcPts val="600"/>
              </a:spcBef>
              <a:spcAft>
                <a:spcPts val="600"/>
              </a:spcAft>
              <a:buClr>
                <a:srgbClr val="C05131"/>
              </a:buClr>
              <a:buSzPct val="100000"/>
              <a:defRPr/>
            </a:pPr>
            <a:r>
              <a:rPr lang="en-US" sz="2400" b="1" dirty="0">
                <a:solidFill>
                  <a:srgbClr val="C05131"/>
                </a:solidFill>
                <a:latin typeface="Arial" panose="020B0604020202020204" pitchFamily="34" charset="0"/>
                <a:cs typeface="Arial" panose="020B0604020202020204" pitchFamily="34" charset="0"/>
              </a:rPr>
              <a:t>Social Security Admin. Program Income:</a:t>
            </a:r>
          </a:p>
          <a:p>
            <a:pPr marL="342900" indent="-342900">
              <a:lnSpc>
                <a:spcPct val="100000"/>
              </a:lnSpc>
              <a:spcBef>
                <a:spcPts val="600"/>
              </a:spcBef>
              <a:spcAft>
                <a:spcPts val="600"/>
              </a:spcAft>
              <a:buClr>
                <a:srgbClr val="C05131"/>
              </a:buClr>
              <a:buSzPct val="1000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SSA-PI funds are allocated as part of the ILS contracts.</a:t>
            </a:r>
          </a:p>
          <a:p>
            <a:pPr marL="342900" indent="-342900">
              <a:lnSpc>
                <a:spcPct val="100000"/>
              </a:lnSpc>
              <a:spcBef>
                <a:spcPts val="600"/>
              </a:spcBef>
              <a:spcAft>
                <a:spcPts val="600"/>
              </a:spcAft>
              <a:buClr>
                <a:srgbClr val="C05131"/>
              </a:buClr>
              <a:buSzPct val="1000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Applicable compliance requirements include: 2 CFR 200, and ACL regulations.</a:t>
            </a:r>
          </a:p>
          <a:p>
            <a:pPr marL="342900" indent="-342900">
              <a:lnSpc>
                <a:spcPct val="100000"/>
              </a:lnSpc>
              <a:spcBef>
                <a:spcPts val="600"/>
              </a:spcBef>
              <a:spcAft>
                <a:spcPts val="600"/>
              </a:spcAft>
              <a:buClr>
                <a:srgbClr val="C05131"/>
              </a:buClr>
              <a:buSzPct val="1000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SSA-PI </a:t>
            </a:r>
            <a:r>
              <a:rPr lang="en-US" sz="2400" b="1" u="sng" dirty="0">
                <a:solidFill>
                  <a:srgbClr val="C05131"/>
                </a:solidFill>
                <a:latin typeface="Arial" panose="020B0604020202020204" pitchFamily="34" charset="0"/>
                <a:cs typeface="Arial" panose="020B0604020202020204" pitchFamily="34" charset="0"/>
              </a:rPr>
              <a:t>cannot</a:t>
            </a:r>
            <a:r>
              <a:rPr lang="en-US" sz="2400" dirty="0">
                <a:solidFill>
                  <a:prstClr val="black"/>
                </a:solidFill>
                <a:latin typeface="Arial" panose="020B0604020202020204" pitchFamily="34" charset="0"/>
                <a:cs typeface="Arial" panose="020B0604020202020204" pitchFamily="34" charset="0"/>
              </a:rPr>
              <a:t> carryover from one year to the next.</a:t>
            </a:r>
          </a:p>
          <a:p>
            <a:pPr marL="342900" indent="-342900">
              <a:lnSpc>
                <a:spcPct val="100000"/>
              </a:lnSpc>
              <a:spcBef>
                <a:spcPts val="600"/>
              </a:spcBef>
              <a:spcAft>
                <a:spcPts val="600"/>
              </a:spcAft>
              <a:buClr>
                <a:srgbClr val="C05131"/>
              </a:buClr>
              <a:buSzPct val="1000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SSA-PI funds </a:t>
            </a:r>
            <a:r>
              <a:rPr lang="en-US" sz="2400" b="1" u="sng" dirty="0">
                <a:solidFill>
                  <a:srgbClr val="C05131"/>
                </a:solidFill>
                <a:latin typeface="Arial" panose="020B0604020202020204" pitchFamily="34" charset="0"/>
                <a:cs typeface="Arial" panose="020B0604020202020204" pitchFamily="34" charset="0"/>
              </a:rPr>
              <a:t>not spent </a:t>
            </a:r>
            <a:r>
              <a:rPr lang="en-US" sz="2400" dirty="0">
                <a:solidFill>
                  <a:prstClr val="black"/>
                </a:solidFill>
                <a:latin typeface="Arial" panose="020B0604020202020204" pitchFamily="34" charset="0"/>
                <a:cs typeface="Arial" panose="020B0604020202020204" pitchFamily="34" charset="0"/>
              </a:rPr>
              <a:t>in the designated fiscal year </a:t>
            </a:r>
            <a:r>
              <a:rPr lang="en-US" sz="2400" b="1" u="sng" dirty="0">
                <a:solidFill>
                  <a:srgbClr val="C05131"/>
                </a:solidFill>
                <a:latin typeface="Arial" panose="020B0604020202020204" pitchFamily="34" charset="0"/>
                <a:cs typeface="Arial" panose="020B0604020202020204" pitchFamily="34" charset="0"/>
              </a:rPr>
              <a:t>are lost </a:t>
            </a:r>
            <a:r>
              <a:rPr lang="en-US" sz="240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28800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5FE948-0FC3-4A37-99B6-98735C22E2CC}"/>
              </a:ext>
            </a:extLst>
          </p:cNvPr>
          <p:cNvGrpSpPr/>
          <p:nvPr/>
        </p:nvGrpSpPr>
        <p:grpSpPr>
          <a:xfrm>
            <a:off x="371362" y="6317176"/>
            <a:ext cx="3618866" cy="246221"/>
            <a:chOff x="142762" y="6177821"/>
            <a:chExt cx="3618866" cy="246221"/>
          </a:xfrm>
        </p:grpSpPr>
        <p:grpSp>
          <p:nvGrpSpPr>
            <p:cNvPr id="3" name="Group 2">
              <a:extLst>
                <a:ext uri="{FF2B5EF4-FFF2-40B4-BE49-F238E27FC236}">
                  <a16:creationId xmlns:a16="http://schemas.microsoft.com/office/drawing/2014/main" id="{AA2D3783-CD8D-4D0C-81F4-E74B2B4621A1}"/>
                </a:ext>
              </a:extLst>
            </p:cNvPr>
            <p:cNvGrpSpPr/>
            <p:nvPr/>
          </p:nvGrpSpPr>
          <p:grpSpPr>
            <a:xfrm>
              <a:off x="142762" y="6177821"/>
              <a:ext cx="3618866" cy="246221"/>
              <a:chOff x="4130301" y="6027363"/>
              <a:chExt cx="3618866" cy="246221"/>
            </a:xfrm>
          </p:grpSpPr>
          <p:sp>
            <p:nvSpPr>
              <p:cNvPr id="2" name="TextBox 1">
                <a:extLst>
                  <a:ext uri="{FF2B5EF4-FFF2-40B4-BE49-F238E27FC236}">
                    <a16:creationId xmlns:a16="http://schemas.microsoft.com/office/drawing/2014/main" id="{A9B1B7D5-3590-4EC6-AD08-1FCB3187881E}"/>
                  </a:ext>
                </a:extLst>
              </p:cNvPr>
              <p:cNvSpPr txBox="1"/>
              <p:nvPr/>
            </p:nvSpPr>
            <p:spPr>
              <a:xfrm>
                <a:off x="5096315" y="6027363"/>
                <a:ext cx="2652852"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MICHIGAN REHABILITATION SERVICES</a:t>
                </a:r>
              </a:p>
            </p:txBody>
          </p:sp>
          <p:pic>
            <p:nvPicPr>
              <p:cNvPr id="8" name="Picture 7" descr="MRSlogoColor1">
                <a:extLst>
                  <a:ext uri="{FF2B5EF4-FFF2-40B4-BE49-F238E27FC236}">
                    <a16:creationId xmlns:a16="http://schemas.microsoft.com/office/drawing/2014/main" id="{646B1B6C-5AF0-4868-BDBF-A60E4720A1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0301" y="6037841"/>
                <a:ext cx="845820" cy="228600"/>
              </a:xfrm>
              <a:prstGeom prst="rect">
                <a:avLst/>
              </a:prstGeom>
              <a:noFill/>
              <a:ln>
                <a:noFill/>
              </a:ln>
            </p:spPr>
          </p:pic>
        </p:grpSp>
        <p:cxnSp>
          <p:nvCxnSpPr>
            <p:cNvPr id="11" name="Straight Connector 10">
              <a:extLst>
                <a:ext uri="{FF2B5EF4-FFF2-40B4-BE49-F238E27FC236}">
                  <a16:creationId xmlns:a16="http://schemas.microsoft.com/office/drawing/2014/main" id="{9499195C-D3A3-4889-A172-FFF9ED8C30B5}"/>
                </a:ext>
              </a:extLst>
            </p:cNvPr>
            <p:cNvCxnSpPr>
              <a:cxnSpLocks/>
            </p:cNvCxnSpPr>
            <p:nvPr/>
          </p:nvCxnSpPr>
          <p:spPr>
            <a:xfrm>
              <a:off x="1104503" y="6184251"/>
              <a:ext cx="0" cy="228600"/>
            </a:xfrm>
            <a:prstGeom prst="line">
              <a:avLst/>
            </a:prstGeom>
            <a:ln w="0" cap="sq">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487E2EC-1494-4013-8DE2-12F2E2F3894A}"/>
              </a:ext>
            </a:extLst>
          </p:cNvPr>
          <p:cNvSpPr txBox="1"/>
          <p:nvPr/>
        </p:nvSpPr>
        <p:spPr>
          <a:xfrm>
            <a:off x="371362" y="423993"/>
            <a:ext cx="10727674" cy="584775"/>
          </a:xfrm>
          <a:prstGeom prst="rect">
            <a:avLst/>
          </a:prstGeom>
          <a:noFill/>
        </p:spPr>
        <p:txBody>
          <a:bodyPr wrap="square" rtlCol="0">
            <a:spAutoFit/>
          </a:bodyPr>
          <a:lstStyle/>
          <a:p>
            <a:pPr lvl="0">
              <a:spcBef>
                <a:spcPts val="300"/>
              </a:spcBef>
              <a:spcAft>
                <a:spcPts val="300"/>
              </a:spcAft>
              <a:defRPr/>
            </a:pPr>
            <a:r>
              <a:rPr lang="en-US" sz="3200" b="1" dirty="0">
                <a:solidFill>
                  <a:srgbClr val="003E51"/>
                </a:solidFill>
                <a:latin typeface="Arial" panose="020B0604020202020204" pitchFamily="34" charset="0"/>
                <a:cs typeface="Arial" panose="020B0604020202020204" pitchFamily="34" charset="0"/>
              </a:rPr>
              <a:t>Payment Process for ILS Contracts</a:t>
            </a:r>
          </a:p>
        </p:txBody>
      </p:sp>
      <p:sp>
        <p:nvSpPr>
          <p:cNvPr id="16" name="TextBox 15">
            <a:extLst>
              <a:ext uri="{FF2B5EF4-FFF2-40B4-BE49-F238E27FC236}">
                <a16:creationId xmlns:a16="http://schemas.microsoft.com/office/drawing/2014/main" id="{34876770-5D03-4D30-8248-2E66EFBBAFD5}"/>
              </a:ext>
            </a:extLst>
          </p:cNvPr>
          <p:cNvSpPr txBox="1"/>
          <p:nvPr/>
        </p:nvSpPr>
        <p:spPr>
          <a:xfrm>
            <a:off x="942228" y="1450992"/>
            <a:ext cx="6096000" cy="480131"/>
          </a:xfrm>
          <a:prstGeom prst="rect">
            <a:avLst/>
          </a:prstGeom>
          <a:noFill/>
        </p:spPr>
        <p:txBody>
          <a:bodyPr wrap="square">
            <a:spAutoFit/>
          </a:bodyPr>
          <a:lstStyle/>
          <a:p>
            <a:pPr marL="0" marR="0" lvl="0" indent="0" algn="l" defTabSz="914400" rtl="0" eaLnBrk="1" fontAlgn="auto" latinLnBrk="0" hangingPunct="1">
              <a:lnSpc>
                <a:spcPct val="90000"/>
              </a:lnSpc>
              <a:spcBef>
                <a:spcPts val="600"/>
              </a:spcBef>
              <a:spcAft>
                <a:spcPts val="600"/>
              </a:spcAft>
              <a:buClr>
                <a:srgbClr val="9DBFBE"/>
              </a:buClr>
              <a:buSzPct val="100000"/>
              <a:buFont typeface="Calibri" panose="020F0502020204030204" pitchFamily="34" charset="0"/>
              <a:buNone/>
              <a:tabLst/>
              <a:defRPr/>
            </a:pPr>
            <a:r>
              <a:rPr lang="en-US" altLang="en-US" sz="2800" b="1" dirty="0">
                <a:solidFill>
                  <a:srgbClr val="003E51"/>
                </a:solidFill>
                <a:latin typeface="Arial" panose="020B0604020202020204" pitchFamily="34" charset="0"/>
                <a:cs typeface="Arial" panose="020B0604020202020204" pitchFamily="34" charset="0"/>
              </a:rPr>
              <a:t>Define Payment Sources</a:t>
            </a:r>
            <a:endParaRPr kumimoji="0" lang="en-US" altLang="en-US" sz="2000" b="1" i="0" u="none" strike="noStrike" kern="1200" cap="none" spc="0" normalizeH="0" baseline="0" noProof="0" dirty="0">
              <a:ln>
                <a:noFill/>
              </a:ln>
              <a:solidFill>
                <a:srgbClr val="003E51"/>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05D78A1-96BB-4497-BBDE-7E59CFD6DAA7}"/>
              </a:ext>
            </a:extLst>
          </p:cNvPr>
          <p:cNvSpPr txBox="1"/>
          <p:nvPr/>
        </p:nvSpPr>
        <p:spPr>
          <a:xfrm>
            <a:off x="1550527" y="2020870"/>
            <a:ext cx="9090942" cy="3668697"/>
          </a:xfrm>
          <a:prstGeom prst="rect">
            <a:avLst/>
          </a:prstGeom>
          <a:noFill/>
        </p:spPr>
        <p:txBody>
          <a:bodyPr wrap="square" rtlCol="0">
            <a:spAutoFit/>
          </a:bodyPr>
          <a:lstStyle/>
          <a:p>
            <a:pPr>
              <a:lnSpc>
                <a:spcPct val="100000"/>
              </a:lnSpc>
              <a:spcBef>
                <a:spcPts val="600"/>
              </a:spcBef>
              <a:spcAft>
                <a:spcPts val="600"/>
              </a:spcAft>
              <a:buClr>
                <a:srgbClr val="C05131"/>
              </a:buClr>
              <a:buSzPct val="100000"/>
              <a:defRPr/>
            </a:pPr>
            <a:r>
              <a:rPr lang="en-US" sz="2400" b="1" dirty="0">
                <a:solidFill>
                  <a:srgbClr val="C05131"/>
                </a:solidFill>
                <a:latin typeface="Arial" panose="020B0604020202020204" pitchFamily="34" charset="0"/>
                <a:cs typeface="Arial" panose="020B0604020202020204" pitchFamily="34" charset="0"/>
                <a:sym typeface="Wingdings 3" panose="05040102010807070707" pitchFamily="18" charset="2"/>
              </a:rPr>
              <a:t>Title VII Funds (Part B):</a:t>
            </a:r>
          </a:p>
          <a:p>
            <a:pPr marL="342900" marR="0" lvl="0" indent="-342900" algn="l" defTabSz="914400" rtl="0" eaLnBrk="1" fontAlgn="auto" latinLnBrk="0" hangingPunct="1">
              <a:lnSpc>
                <a:spcPct val="90000"/>
              </a:lnSpc>
              <a:spcBef>
                <a:spcPts val="1200"/>
              </a:spcBef>
              <a:spcAft>
                <a:spcPts val="200"/>
              </a:spcAft>
              <a:buClr>
                <a:srgbClr val="C05131"/>
              </a:buClr>
              <a:buSzPct val="100000"/>
              <a:buFont typeface="Arial" panose="020B0604020202020204" pitchFamily="34" charset="0"/>
              <a:buChar char="•"/>
              <a:tabLst/>
              <a:defRPr/>
            </a:pPr>
            <a:r>
              <a:rPr kumimoji="0" lang="en-US" sz="2400" b="0" i="0" u="non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These Federal funds are awarded to the State of Michigan in a grant from ACL.</a:t>
            </a:r>
          </a:p>
          <a:p>
            <a:pPr marL="342900" marR="0" lvl="0" indent="-342900" algn="l" defTabSz="914400" rtl="0" eaLnBrk="1" fontAlgn="auto" latinLnBrk="0" hangingPunct="1">
              <a:lnSpc>
                <a:spcPct val="90000"/>
              </a:lnSpc>
              <a:spcBef>
                <a:spcPts val="1200"/>
              </a:spcBef>
              <a:spcAft>
                <a:spcPts val="200"/>
              </a:spcAft>
              <a:buClr>
                <a:srgbClr val="C05131"/>
              </a:buClr>
              <a:buSzPct val="100000"/>
              <a:buFont typeface="Arial" panose="020B0604020202020204" pitchFamily="34" charset="0"/>
              <a:buChar char="•"/>
              <a:tabLst/>
              <a:defRPr/>
            </a:pPr>
            <a:r>
              <a:rPr kumimoji="0" lang="en-US" sz="2400" b="0" i="0" u="non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Applicable compliance requirements include: CFDA number 93.369, 2 CFR 200, and ACL regulations.</a:t>
            </a:r>
          </a:p>
          <a:p>
            <a:pPr marL="342900" marR="0" lvl="0" indent="-342900" algn="l" defTabSz="914400" rtl="0" eaLnBrk="1" fontAlgn="auto" latinLnBrk="0" hangingPunct="1">
              <a:lnSpc>
                <a:spcPct val="90000"/>
              </a:lnSpc>
              <a:spcBef>
                <a:spcPts val="1200"/>
              </a:spcBef>
              <a:spcAft>
                <a:spcPts val="200"/>
              </a:spcAft>
              <a:buClr>
                <a:srgbClr val="C05131"/>
              </a:buClr>
              <a:buSzPct val="100000"/>
              <a:buFont typeface="Arial" panose="020B0604020202020204" pitchFamily="34" charset="0"/>
              <a:buChar char="•"/>
              <a:tabLst/>
              <a:defRPr/>
            </a:pPr>
            <a:r>
              <a:rPr kumimoji="0" lang="en-US" sz="2400" b="0" i="0" u="non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Title VII funds </a:t>
            </a:r>
            <a:r>
              <a:rPr kumimoji="0" lang="en-US" sz="2400" b="1" i="0" u="sng" kern="1200" cap="none" spc="0" normalizeH="0" baseline="0" noProof="0" dirty="0">
                <a:ln>
                  <a:noFill/>
                </a:ln>
                <a:solidFill>
                  <a:srgbClr val="C05131"/>
                </a:solidFill>
                <a:effectLst/>
                <a:uLnTx/>
                <a:uFillTx/>
                <a:latin typeface="Arial" panose="020B0604020202020204" pitchFamily="34" charset="0"/>
                <a:cs typeface="Arial" panose="020B0604020202020204" pitchFamily="34" charset="0"/>
              </a:rPr>
              <a:t>can</a:t>
            </a:r>
            <a:r>
              <a:rPr kumimoji="0" lang="en-US" sz="2400" b="0" i="0" u="non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carryover over one year.</a:t>
            </a:r>
          </a:p>
          <a:p>
            <a:pPr marL="342900" marR="0" lvl="0" indent="-342900" algn="l" defTabSz="914400" rtl="0" eaLnBrk="1" fontAlgn="auto" latinLnBrk="0" hangingPunct="1">
              <a:lnSpc>
                <a:spcPct val="90000"/>
              </a:lnSpc>
              <a:spcBef>
                <a:spcPts val="1200"/>
              </a:spcBef>
              <a:spcAft>
                <a:spcPts val="200"/>
              </a:spcAft>
              <a:buClr>
                <a:srgbClr val="C05131"/>
              </a:buClr>
              <a:buSzPct val="100000"/>
              <a:buFont typeface="Arial" panose="020B0604020202020204" pitchFamily="34" charset="0"/>
              <a:buChar char="•"/>
              <a:tabLst/>
              <a:defRPr/>
            </a:pPr>
            <a:r>
              <a:rPr kumimoji="0" lang="en-US" sz="2400" b="0" i="0" u="non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Unspent Title VII funds in the designated fiscal year </a:t>
            </a:r>
            <a:r>
              <a:rPr kumimoji="0" lang="en-US" sz="2400" b="1" i="0" u="sng" kern="1200" cap="none" spc="0" normalizeH="0" baseline="0" noProof="0" dirty="0">
                <a:ln>
                  <a:noFill/>
                </a:ln>
                <a:solidFill>
                  <a:srgbClr val="C05131"/>
                </a:solidFill>
                <a:effectLst/>
                <a:uLnTx/>
                <a:uFillTx/>
                <a:latin typeface="Arial" panose="020B0604020202020204" pitchFamily="34" charset="0"/>
                <a:cs typeface="Arial" panose="020B0604020202020204" pitchFamily="34" charset="0"/>
              </a:rPr>
              <a:t>are not lost!</a:t>
            </a:r>
          </a:p>
        </p:txBody>
      </p:sp>
    </p:spTree>
    <p:extLst>
      <p:ext uri="{BB962C8B-B14F-4D97-AF65-F5344CB8AC3E}">
        <p14:creationId xmlns:p14="http://schemas.microsoft.com/office/powerpoint/2010/main" val="109025583"/>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andT Presentation Template v2 2020" id="{76373DB0-8D84-4376-867D-046B601DF721}" vid="{C8BE9EEF-BB8D-4175-9613-4D9931D2A7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c0d83692-8000-456c-81e0-753272234f01" ContentTypeId="0x010100D80FC88A48A3EA4889EF01C87FCFD42A" PreviousValue="true"/>
</file>

<file path=customXml/item2.xml><?xml version="1.0" encoding="utf-8"?>
<ct:contentTypeSchema xmlns:ct="http://schemas.microsoft.com/office/2006/metadata/contentType" xmlns:ma="http://schemas.microsoft.com/office/2006/metadata/properties/metaAttributes" ct:_="" ma:_="" ma:contentTypeName="SOM Document" ma:contentTypeID="0x010100D80FC88A48A3EA4889EF01C87FCFD42A000D402927E972F842B75D60C54EDDA844" ma:contentTypeVersion="28" ma:contentTypeDescription="" ma:contentTypeScope="" ma:versionID="5f158767761a5ca50d8fb76eb48de22c">
  <xsd:schema xmlns:xsd="http://www.w3.org/2001/XMLSchema" xmlns:xs="http://www.w3.org/2001/XMLSchema" xmlns:p="http://schemas.microsoft.com/office/2006/metadata/properties" xmlns:ns2="e4664c3e-f049-4574-bd7d-7499d2032cca" targetNamespace="http://schemas.microsoft.com/office/2006/metadata/properties" ma:root="true" ma:fieldsID="c60ef4d155d7bb70eabae713f11c6f11" ns2:_="">
    <xsd:import namespace="e4664c3e-f049-4574-bd7d-7499d2032cca"/>
    <xsd:element name="properties">
      <xsd:complexType>
        <xsd:sequence>
          <xsd:element name="documentManagement">
            <xsd:complexType>
              <xsd:all>
                <xsd:element ref="ns2:Document_x0020_Number" minOccurs="0"/>
                <xsd:element ref="ns2:Document_x0020_Description" minOccurs="0"/>
                <xsd:element ref="ns2:Fillable" minOccurs="0"/>
                <xsd:element ref="ns2:som_IsOpenInNewTab" minOccurs="0"/>
                <xsd:element ref="ns2:TaxCatchAll" minOccurs="0"/>
                <xsd:element ref="ns2:TaxCatchAllLabel" minOccurs="0"/>
                <xsd:element ref="ns2:kfc2e9f34b584e09a4dfad45193fd617" minOccurs="0"/>
                <xsd:element ref="ns2:k34b14aa96934db7a6567dc83a5ee0ba" minOccurs="0"/>
                <xsd:element ref="ns2:d8220c9e1229488886af245725860cb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664c3e-f049-4574-bd7d-7499d2032cca" elementFormDefault="qualified">
    <xsd:import namespace="http://schemas.microsoft.com/office/2006/documentManagement/types"/>
    <xsd:import namespace="http://schemas.microsoft.com/office/infopath/2007/PartnerControls"/>
    <xsd:element name="Document_x0020_Number" ma:index="2" nillable="true" ma:displayName="Document Number" ma:internalName="Document_x0020_Number">
      <xsd:simpleType>
        <xsd:restriction base="dms:Text">
          <xsd:maxLength value="255"/>
        </xsd:restriction>
      </xsd:simpleType>
    </xsd:element>
    <xsd:element name="Document_x0020_Description" ma:index="3" nillable="true" ma:displayName="Document Description" ma:internalName="Document_x0020_Description">
      <xsd:simpleType>
        <xsd:restriction base="dms:Note">
          <xsd:maxLength value="255"/>
        </xsd:restriction>
      </xsd:simpleType>
    </xsd:element>
    <xsd:element name="Fillable" ma:index="6" nillable="true" ma:displayName="Fillable" ma:format="Dropdown" ma:internalName="Fillable">
      <xsd:simpleType>
        <xsd:restriction base="dms:Choice">
          <xsd:enumeration value="Nonfillable"/>
          <xsd:enumeration value="Fillable"/>
        </xsd:restriction>
      </xsd:simpleType>
    </xsd:element>
    <xsd:element name="som_IsOpenInNewTab" ma:index="7" nillable="true" ma:displayName="Open Link In New Tab" ma:default="0" ma:internalName="som_IsOpenInNewTab">
      <xsd:simpleType>
        <xsd:restriction base="dms:Boolean"/>
      </xsd:simpleType>
    </xsd:element>
    <xsd:element name="TaxCatchAll" ma:index="9" nillable="true" ma:displayName="Taxonomy Catch All Column" ma:hidden="true" ma:list="{de835e43-08a5-4f14-9782-6e67d8273c5f}" ma:internalName="TaxCatchAll" ma:showField="CatchAllData" ma:web="946200fa-a542-4ada-8b36-eb4279fd1ec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e835e43-08a5-4f14-9782-6e67d8273c5f}" ma:internalName="TaxCatchAllLabel" ma:readOnly="true" ma:showField="CatchAllDataLabel" ma:web="946200fa-a542-4ada-8b36-eb4279fd1ec5">
      <xsd:complexType>
        <xsd:complexContent>
          <xsd:extension base="dms:MultiChoiceLookup">
            <xsd:sequence>
              <xsd:element name="Value" type="dms:Lookup" maxOccurs="unbounded" minOccurs="0" nillable="true"/>
            </xsd:sequence>
          </xsd:extension>
        </xsd:complexContent>
      </xsd:complexType>
    </xsd:element>
    <xsd:element name="kfc2e9f34b584e09a4dfad45193fd617" ma:index="11" nillable="true" ma:taxonomy="true" ma:internalName="kfc2e9f34b584e09a4dfad45193fd617" ma:taxonomyFieldName="Content_x0020_Audience" ma:displayName="Content Audience" ma:default="1;#All Employees|6bc884fa-9dfb-49ce-af07-824c4a8a1ac0" ma:fieldId="{4fc2e9f3-4b58-4e09-a4df-ad45193fd617}" ma:sspId="c0d83692-8000-456c-81e0-753272234f01" ma:termSetId="1b6069bf-5926-44b7-98d6-cc0bec659d35" ma:anchorId="00000000-0000-0000-0000-000000000000" ma:open="false" ma:isKeyword="false">
      <xsd:complexType>
        <xsd:sequence>
          <xsd:element ref="pc:Terms" minOccurs="0" maxOccurs="1"/>
        </xsd:sequence>
      </xsd:complexType>
    </xsd:element>
    <xsd:element name="k34b14aa96934db7a6567dc83a5ee0ba" ma:index="12" nillable="true" ma:taxonomy="true" ma:internalName="k34b14aa96934db7a6567dc83a5ee0ba" ma:taxonomyFieldName="Topic_x0020_Keyword" ma:displayName="Topic Keyword" ma:default="" ma:fieldId="{434b14aa-9693-4db7-a656-7dc83a5ee0ba}" ma:taxonomyMulti="true" ma:sspId="c0d83692-8000-456c-81e0-753272234f01" ma:termSetId="327cd3ef-44fa-40bc-92ad-acd4fab1e856" ma:anchorId="00000000-0000-0000-0000-000000000000" ma:open="false" ma:isKeyword="false">
      <xsd:complexType>
        <xsd:sequence>
          <xsd:element ref="pc:Terms" minOccurs="0" maxOccurs="1"/>
        </xsd:sequence>
      </xsd:complexType>
    </xsd:element>
    <xsd:element name="d8220c9e1229488886af245725860cbe" ma:index="14" nillable="true" ma:taxonomy="true" ma:internalName="d8220c9e1229488886af245725860cbe" ma:taxonomyFieldName="Type_x0020_Keyword" ma:displayName="Type Keyword" ma:default="" ma:fieldId="{d8220c9e-1229-4888-86af-245725860cbe}" ma:taxonomyMulti="true" ma:sspId="c0d83692-8000-456c-81e0-753272234f01" ma:termSetId="18693f18-3c31-473d-87dc-6b6a3b715b36"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kfc2e9f34b584e09a4dfad45193fd617 xmlns="e4664c3e-f049-4574-bd7d-7499d2032cca">
      <Terms xmlns="http://schemas.microsoft.com/office/infopath/2007/PartnerControls">
        <TermInfo xmlns="http://schemas.microsoft.com/office/infopath/2007/PartnerControls">
          <TermName xmlns="http://schemas.microsoft.com/office/infopath/2007/PartnerControls">All Employees</TermName>
          <TermId xmlns="http://schemas.microsoft.com/office/infopath/2007/PartnerControls">6bc884fa-9dfb-49ce-af07-824c4a8a1ac0</TermId>
        </TermInfo>
      </Terms>
    </kfc2e9f34b584e09a4dfad45193fd617>
    <d8220c9e1229488886af245725860cbe xmlns="e4664c3e-f049-4574-bd7d-7499d2032cca">
      <Terms xmlns="http://schemas.microsoft.com/office/infopath/2007/PartnerControls"/>
    </d8220c9e1229488886af245725860cbe>
    <Document_x0020_Description xmlns="e4664c3e-f049-4574-bd7d-7499d2032cca" xsi:nil="true"/>
    <TaxCatchAll xmlns="e4664c3e-f049-4574-bd7d-7499d2032cca"/>
    <k34b14aa96934db7a6567dc83a5ee0ba xmlns="e4664c3e-f049-4574-bd7d-7499d2032cca">
      <Terms xmlns="http://schemas.microsoft.com/office/infopath/2007/PartnerControls"/>
    </k34b14aa96934db7a6567dc83a5ee0ba>
    <som_IsOpenInNewTab xmlns="e4664c3e-f049-4574-bd7d-7499d2032cca">false</som_IsOpenInNewTab>
    <Document_x0020_Number xmlns="e4664c3e-f049-4574-bd7d-7499d2032cca" xsi:nil="true"/>
    <Fillable xmlns="e4664c3e-f049-4574-bd7d-7499d2032cca"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C1D8E3-A946-4FF8-B0F8-514ADF505097}">
  <ds:schemaRefs>
    <ds:schemaRef ds:uri="Microsoft.SharePoint.Taxonomy.ContentTypeSync"/>
  </ds:schemaRefs>
</ds:datastoreItem>
</file>

<file path=customXml/itemProps2.xml><?xml version="1.0" encoding="utf-8"?>
<ds:datastoreItem xmlns:ds="http://schemas.openxmlformats.org/officeDocument/2006/customXml" ds:itemID="{3EFE90CC-35CF-416F-AC4D-E8239529C9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664c3e-f049-4574-bd7d-7499d2032c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1A1FAE-C3CA-4976-BB13-76366494BB49}">
  <ds:schemaRefs>
    <ds:schemaRef ds:uri="http://schemas.microsoft.com/office/2006/metadata/properties"/>
    <ds:schemaRef ds:uri="http://schemas.microsoft.com/office/infopath/2007/PartnerControls"/>
    <ds:schemaRef ds:uri="e4664c3e-f049-4574-bd7d-7499d2032cca"/>
  </ds:schemaRefs>
</ds:datastoreItem>
</file>

<file path=customXml/itemProps4.xml><?xml version="1.0" encoding="utf-8"?>
<ds:datastoreItem xmlns:ds="http://schemas.openxmlformats.org/officeDocument/2006/customXml" ds:itemID="{4B71FA75-0FB9-4E1B-8F96-E063042657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EandT Presentation Template v2 2020</Template>
  <TotalTime>6621</TotalTime>
  <Words>1256</Words>
  <Application>Microsoft Office PowerPoint</Application>
  <PresentationFormat>Widescreen</PresentationFormat>
  <Paragraphs>216</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Walter, Elyse (LEO)</dc:creator>
  <cp:lastModifiedBy>Craig, Rodney (LEO)</cp:lastModifiedBy>
  <cp:revision>150</cp:revision>
  <dcterms:created xsi:type="dcterms:W3CDTF">2020-04-21T15:58:43Z</dcterms:created>
  <dcterms:modified xsi:type="dcterms:W3CDTF">2021-02-02T20:13:07Z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f46dfe0-534f-4c95-815c-5b1af86b9823_Enabled">
    <vt:lpwstr>True</vt:lpwstr>
  </property>
  <property fmtid="{D5CDD505-2E9C-101B-9397-08002B2CF9AE}" pid="3" name="MSIP_Label_2f46dfe0-534f-4c95-815c-5b1af86b9823_SiteId">
    <vt:lpwstr>d5fb7087-3777-42ad-966a-892ef47225d1</vt:lpwstr>
  </property>
  <property fmtid="{D5CDD505-2E9C-101B-9397-08002B2CF9AE}" pid="4" name="MSIP_Label_2f46dfe0-534f-4c95-815c-5b1af86b9823_Owner">
    <vt:lpwstr>MurrayM11@michigan.gov</vt:lpwstr>
  </property>
  <property fmtid="{D5CDD505-2E9C-101B-9397-08002B2CF9AE}" pid="5" name="MSIP_Label_2f46dfe0-534f-4c95-815c-5b1af86b9823_SetDate">
    <vt:lpwstr>2020-01-31T13:17:17.9671033Z</vt:lpwstr>
  </property>
  <property fmtid="{D5CDD505-2E9C-101B-9397-08002B2CF9AE}" pid="6" name="MSIP_Label_2f46dfe0-534f-4c95-815c-5b1af86b9823_Name">
    <vt:lpwstr>Public Data (Published to the Public)</vt:lpwstr>
  </property>
  <property fmtid="{D5CDD505-2E9C-101B-9397-08002B2CF9AE}" pid="7" name="MSIP_Label_2f46dfe0-534f-4c95-815c-5b1af86b9823_Application">
    <vt:lpwstr>Microsoft Azure Information Protection</vt:lpwstr>
  </property>
  <property fmtid="{D5CDD505-2E9C-101B-9397-08002B2CF9AE}" pid="8" name="MSIP_Label_2f46dfe0-534f-4c95-815c-5b1af86b9823_ActionId">
    <vt:lpwstr>16ff9bd4-10e3-4dba-acc3-76b334de344f</vt:lpwstr>
  </property>
  <property fmtid="{D5CDD505-2E9C-101B-9397-08002B2CF9AE}" pid="9" name="MSIP_Label_2f46dfe0-534f-4c95-815c-5b1af86b9823_Extended_MSFT_Method">
    <vt:lpwstr>Manual</vt:lpwstr>
  </property>
  <property fmtid="{D5CDD505-2E9C-101B-9397-08002B2CF9AE}" pid="10" name="Sensitivity">
    <vt:lpwstr>Public Data (Published to the Public)</vt:lpwstr>
  </property>
  <property fmtid="{D5CDD505-2E9C-101B-9397-08002B2CF9AE}" pid="11" name="ContentTypeId">
    <vt:lpwstr>0x010100D80FC88A48A3EA4889EF01C87FCFD42A000D402927E972F842B75D60C54EDDA844</vt:lpwstr>
  </property>
</Properties>
</file>